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xx%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 fontScale="100000" lnSpcReduction="0"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gif"/><Relationship Id="rId3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2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54;p13"/>
          <p:cNvSpPr txBox="1"/>
          <p:nvPr>
            <p:ph type="ctrTitle"/>
          </p:nvPr>
        </p:nvSpPr>
        <p:spPr>
          <a:xfrm>
            <a:off x="311699" y="380399"/>
            <a:ext cx="4549802" cy="16209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20000"/>
              </a:lnSpc>
              <a:defRPr b="1" sz="2700">
                <a:solidFill>
                  <a:srgbClr val="1D2125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Starcode: </a:t>
            </a:r>
            <a:r>
              <a:rPr b="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rPr>
              <a:t>Python Programmierkurs für Schülerinnen</a:t>
            </a:r>
          </a:p>
        </p:txBody>
      </p:sp>
      <p:sp>
        <p:nvSpPr>
          <p:cNvPr id="110" name="Google Shape;55;p13"/>
          <p:cNvSpPr txBox="1"/>
          <p:nvPr>
            <p:ph type="subTitle" sz="quarter" idx="1"/>
          </p:nvPr>
        </p:nvSpPr>
        <p:spPr>
          <a:xfrm>
            <a:off x="311699" y="1898225"/>
            <a:ext cx="8520602" cy="792601"/>
          </a:xfrm>
          <a:prstGeom prst="rect">
            <a:avLst/>
          </a:prstGeom>
        </p:spPr>
        <p:txBody>
          <a:bodyPr/>
          <a:lstStyle>
            <a:lvl1pPr marL="0" indent="0" algn="l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Von: Helena Schulz und Furat Hamdan</a:t>
            </a:r>
          </a:p>
        </p:txBody>
      </p:sp>
      <p:pic>
        <p:nvPicPr>
          <p:cNvPr id="111" name="Google Shape;56;p13" descr="Google Shape;56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699" y="2350549"/>
            <a:ext cx="3744076" cy="249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Google Shape;57;p13" descr="Google Shape;57;p13"/>
          <p:cNvPicPr>
            <a:picLocks noChangeAspect="1"/>
          </p:cNvPicPr>
          <p:nvPr/>
        </p:nvPicPr>
        <p:blipFill>
          <a:blip r:embed="rId3">
            <a:extLst/>
          </a:blip>
          <a:srcRect l="2271" t="0" r="2281" b="0"/>
          <a:stretch>
            <a:fillRect/>
          </a:stretch>
        </p:blipFill>
        <p:spPr>
          <a:xfrm>
            <a:off x="4777174" y="1147675"/>
            <a:ext cx="4141153" cy="35240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44;p2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1.2</a:t>
            </a:r>
          </a:p>
        </p:txBody>
      </p:sp>
      <p:sp>
        <p:nvSpPr>
          <p:cNvPr id="173" name="Google Shape;145;p22"/>
          <p:cNvSpPr txBox="1"/>
          <p:nvPr/>
        </p:nvSpPr>
        <p:spPr>
          <a:xfrm>
            <a:off x="4971550" y="1061600"/>
            <a:ext cx="3909901" cy="735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Notwendige Befehle:</a:t>
            </a:r>
          </a:p>
        </p:txBody>
      </p:sp>
      <p:sp>
        <p:nvSpPr>
          <p:cNvPr id="174" name="Google Shape;146;p22"/>
          <p:cNvSpPr txBox="1"/>
          <p:nvPr/>
        </p:nvSpPr>
        <p:spPr>
          <a:xfrm>
            <a:off x="5053800" y="1607350"/>
            <a:ext cx="3730500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Bewegt den Spieler in Pfeilrichtung um einen Schritt nach vorne</a:t>
            </a:r>
          </a:p>
        </p:txBody>
      </p:sp>
      <p:pic>
        <p:nvPicPr>
          <p:cNvPr id="175" name="Google Shape;147;p22" descr="Google Shape;147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625" y="1061600"/>
            <a:ext cx="4527745" cy="3820975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Google Shape;148;p22"/>
          <p:cNvSpPr txBox="1"/>
          <p:nvPr/>
        </p:nvSpPr>
        <p:spPr>
          <a:xfrm>
            <a:off x="5053800" y="2392324"/>
            <a:ext cx="3000001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rotate_right()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Dreht den Spieler um 90 Grad nach rechts</a:t>
            </a:r>
          </a:p>
        </p:txBody>
      </p:sp>
      <p:pic>
        <p:nvPicPr>
          <p:cNvPr id="177" name="Google Shape;149;p22" descr="Google Shape;149;p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629" y="1061600"/>
            <a:ext cx="4527751" cy="3856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54;p23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  <a:r>
              <a:t>Level 1.2 </a:t>
            </a:r>
            <a:r>
              <a:rPr b="1"/>
              <a:t>- Lösung</a:t>
            </a:r>
          </a:p>
        </p:txBody>
      </p:sp>
      <p:pic>
        <p:nvPicPr>
          <p:cNvPr id="180" name="Google Shape;155;p23" descr="Google Shape;155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625" y="1061600"/>
            <a:ext cx="4527745" cy="3820975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Google Shape;156;p23"/>
          <p:cNvSpPr txBox="1"/>
          <p:nvPr/>
        </p:nvSpPr>
        <p:spPr>
          <a:xfrm>
            <a:off x="5088675" y="1061600"/>
            <a:ext cx="3000001" cy="2345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rotate_right()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rotate_right()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</p:txBody>
      </p:sp>
      <p:pic>
        <p:nvPicPr>
          <p:cNvPr id="182" name="Google Shape;157;p23" descr="Google Shape;157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629" y="1061600"/>
            <a:ext cx="4527751" cy="3856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62;p2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1.3</a:t>
            </a:r>
          </a:p>
        </p:txBody>
      </p:sp>
      <p:sp>
        <p:nvSpPr>
          <p:cNvPr id="185" name="Google Shape;163;p24"/>
          <p:cNvSpPr txBox="1"/>
          <p:nvPr/>
        </p:nvSpPr>
        <p:spPr>
          <a:xfrm>
            <a:off x="4971550" y="1061600"/>
            <a:ext cx="3909901" cy="735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Notwendige Befehle:</a:t>
            </a:r>
          </a:p>
        </p:txBody>
      </p:sp>
      <p:sp>
        <p:nvSpPr>
          <p:cNvPr id="186" name="Google Shape;164;p24"/>
          <p:cNvSpPr txBox="1"/>
          <p:nvPr/>
        </p:nvSpPr>
        <p:spPr>
          <a:xfrm>
            <a:off x="5061249" y="1487724"/>
            <a:ext cx="3730501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Bewegt den Spieler in Pfeilrichtung um einen Schritt nach vorne</a:t>
            </a:r>
          </a:p>
        </p:txBody>
      </p:sp>
      <p:pic>
        <p:nvPicPr>
          <p:cNvPr id="187" name="Google Shape;165;p24" descr="Google Shape;165;p24"/>
          <p:cNvPicPr>
            <a:picLocks noChangeAspect="1"/>
          </p:cNvPicPr>
          <p:nvPr/>
        </p:nvPicPr>
        <p:blipFill>
          <a:blip r:embed="rId2">
            <a:extLst/>
          </a:blip>
          <a:srcRect l="0" t="59" r="0" b="58"/>
          <a:stretch>
            <a:fillRect/>
          </a:stretch>
        </p:blipFill>
        <p:spPr>
          <a:xfrm>
            <a:off x="391625" y="1061600"/>
            <a:ext cx="4527745" cy="3820975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Google Shape;166;p24"/>
          <p:cNvSpPr txBox="1"/>
          <p:nvPr/>
        </p:nvSpPr>
        <p:spPr>
          <a:xfrm>
            <a:off x="5061249" y="2145625"/>
            <a:ext cx="3000002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rotate_right()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Dreht den Spieler um 90 Grad nach rechts</a:t>
            </a:r>
          </a:p>
        </p:txBody>
      </p:sp>
      <p:sp>
        <p:nvSpPr>
          <p:cNvPr id="189" name="Google Shape;167;p24"/>
          <p:cNvSpPr txBox="1"/>
          <p:nvPr/>
        </p:nvSpPr>
        <p:spPr>
          <a:xfrm>
            <a:off x="5061249" y="2696624"/>
            <a:ext cx="3000002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rotate_left()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Dreht den Spieler um 90 Grad nach links</a:t>
            </a:r>
          </a:p>
        </p:txBody>
      </p:sp>
      <p:pic>
        <p:nvPicPr>
          <p:cNvPr id="190" name="Google Shape;168;p24" descr="Google Shape;168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632" y="1061600"/>
            <a:ext cx="4527752" cy="38337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73;p2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  <a:r>
              <a:t>Level 1.3 </a:t>
            </a:r>
            <a:r>
              <a:rPr b="1"/>
              <a:t>- Lösung</a:t>
            </a:r>
          </a:p>
        </p:txBody>
      </p:sp>
      <p:pic>
        <p:nvPicPr>
          <p:cNvPr id="193" name="Google Shape;174;p25" descr="Google Shape;174;p25"/>
          <p:cNvPicPr>
            <a:picLocks noChangeAspect="1"/>
          </p:cNvPicPr>
          <p:nvPr/>
        </p:nvPicPr>
        <p:blipFill>
          <a:blip r:embed="rId2">
            <a:extLst/>
          </a:blip>
          <a:srcRect l="0" t="59" r="0" b="58"/>
          <a:stretch>
            <a:fillRect/>
          </a:stretch>
        </p:blipFill>
        <p:spPr>
          <a:xfrm>
            <a:off x="391625" y="1061600"/>
            <a:ext cx="4527745" cy="3820975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Google Shape;175;p25"/>
          <p:cNvSpPr txBox="1"/>
          <p:nvPr/>
        </p:nvSpPr>
        <p:spPr>
          <a:xfrm>
            <a:off x="5123950" y="1061600"/>
            <a:ext cx="3000001" cy="3002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rotate_left()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rotate_right()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rotate_right()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rotate_right()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rotate_left()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</p:txBody>
      </p:sp>
      <p:pic>
        <p:nvPicPr>
          <p:cNvPr id="195" name="Google Shape;176;p25" descr="Google Shape;176;p2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625" y="1061600"/>
            <a:ext cx="4527752" cy="3833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81;p2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2 - For-Schleifen</a:t>
            </a:r>
          </a:p>
        </p:txBody>
      </p:sp>
      <p:sp>
        <p:nvSpPr>
          <p:cNvPr id="198" name="Google Shape;182;p26"/>
          <p:cNvSpPr txBox="1"/>
          <p:nvPr/>
        </p:nvSpPr>
        <p:spPr>
          <a:xfrm>
            <a:off x="367800" y="1123149"/>
            <a:ext cx="8260499" cy="2575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Was, wenn die Level größer werden und bestimmte Bewegungen oft wiederholt werden müssen?</a:t>
            </a:r>
          </a:p>
          <a:p>
            <a:pPr/>
            <a:endParaRPr sz="1800">
              <a:solidFill>
                <a:schemeClr val="accent2">
                  <a:lumOff val="21764"/>
                </a:schemeClr>
              </a:solidFill>
            </a:endParaRPr>
          </a:p>
          <a:p>
            <a:pPr marL="457200" indent="-342900">
              <a:buClr>
                <a:schemeClr val="accent2">
                  <a:lumOff val="21764"/>
                </a:schemeClr>
              </a:buClr>
              <a:buSzPts val="1800"/>
              <a:buFont typeface="Arial"/>
              <a:buChar char="●"/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Befehle einzeln aufzuschreiben wäre nicht sinnvoll</a:t>
            </a:r>
          </a:p>
          <a:p>
            <a:pPr marL="457200" indent="-342900">
              <a:buClr>
                <a:schemeClr val="accent2">
                  <a:lumOff val="21764"/>
                </a:schemeClr>
              </a:buClr>
              <a:buSzPts val="1800"/>
              <a:buFont typeface="Arial"/>
              <a:buChar char="●"/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Mit For-Schleifen können wir:</a:t>
            </a:r>
          </a:p>
          <a:p>
            <a:pPr lvl="1" marL="914400" indent="-342900">
              <a:buClr>
                <a:schemeClr val="accent2">
                  <a:lumOff val="21764"/>
                </a:schemeClr>
              </a:buClr>
              <a:buSzPts val="1800"/>
              <a:buFont typeface="Arial"/>
              <a:buChar char="○"/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Ein Bewegungsmuster festlegen</a:t>
            </a:r>
          </a:p>
          <a:p>
            <a:pPr lvl="1" marL="914400" indent="-342900">
              <a:buClr>
                <a:schemeClr val="accent2">
                  <a:lumOff val="21764"/>
                </a:schemeClr>
              </a:buClr>
              <a:buSzPts val="1800"/>
              <a:buFont typeface="Arial"/>
              <a:buChar char="○"/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Festlegen, wie oft das Muster </a:t>
            </a:r>
          </a:p>
          <a:p>
            <a:pPr indent="914400"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wiederholt werden soll</a:t>
            </a:r>
          </a:p>
        </p:txBody>
      </p:sp>
      <p:sp>
        <p:nvSpPr>
          <p:cNvPr id="199" name="Google Shape;184;p26"/>
          <p:cNvSpPr txBox="1"/>
          <p:nvPr/>
        </p:nvSpPr>
        <p:spPr>
          <a:xfrm>
            <a:off x="8349950" y="4119900"/>
            <a:ext cx="703801" cy="881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</p:txBody>
      </p:sp>
      <p:pic>
        <p:nvPicPr>
          <p:cNvPr id="200" name="Google Shape;185;p26" descr="Google Shape;185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9943" y="2612220"/>
            <a:ext cx="2604006" cy="2213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190;p2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2 - For-Schleifen</a:t>
            </a:r>
          </a:p>
        </p:txBody>
      </p:sp>
      <p:sp>
        <p:nvSpPr>
          <p:cNvPr id="203" name="Google Shape;191;p27"/>
          <p:cNvSpPr txBox="1"/>
          <p:nvPr/>
        </p:nvSpPr>
        <p:spPr>
          <a:xfrm>
            <a:off x="367800" y="1123149"/>
            <a:ext cx="3912300" cy="2016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</a:t>
            </a:r>
            <a:r>
              <a:rPr b="0"/>
              <a:t> var </a:t>
            </a:r>
            <a:r>
              <a:t>in</a:t>
            </a:r>
            <a:r>
              <a:rPr b="0"/>
              <a:t> sequenz:</a:t>
            </a:r>
          </a:p>
          <a:p>
            <a:pPr indent="457200"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Anweisung</a:t>
            </a:r>
          </a:p>
          <a:p>
            <a:pPr indent="457200"/>
            <a:endParaRPr sz="1800">
              <a:solidFill>
                <a:schemeClr val="accent2">
                  <a:lumOff val="21764"/>
                </a:schemeClr>
              </a:solidFill>
            </a:endParaRPr>
          </a:p>
          <a:p>
            <a:pPr/>
            <a:endParaRPr sz="1800">
              <a:solidFill>
                <a:schemeClr val="accent2">
                  <a:lumOff val="21764"/>
                </a:schemeClr>
              </a:solidFill>
            </a:endParaRP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For-Schleifen führen für jedes Objekt in der Sequenz den Code in der Schleife einmal aus</a:t>
            </a:r>
          </a:p>
        </p:txBody>
      </p:sp>
      <p:sp>
        <p:nvSpPr>
          <p:cNvPr id="204" name="Google Shape;192;p27"/>
          <p:cNvSpPr txBox="1"/>
          <p:nvPr/>
        </p:nvSpPr>
        <p:spPr>
          <a:xfrm>
            <a:off x="5125199" y="1067800"/>
            <a:ext cx="3000001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</a:t>
            </a:r>
            <a:r>
              <a:rPr b="0"/>
              <a:t> i </a:t>
            </a:r>
            <a:r>
              <a:t>in</a:t>
            </a:r>
            <a:r>
              <a:rPr b="0"/>
              <a:t> range(5):</a:t>
            </a:r>
          </a:p>
          <a:p>
            <a:pPr indent="457200"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print(“Hallo”)</a:t>
            </a:r>
          </a:p>
        </p:txBody>
      </p:sp>
      <p:sp>
        <p:nvSpPr>
          <p:cNvPr id="205" name="Google Shape;193;p27"/>
          <p:cNvSpPr txBox="1"/>
          <p:nvPr/>
        </p:nvSpPr>
        <p:spPr>
          <a:xfrm>
            <a:off x="5195449" y="2041075"/>
            <a:ext cx="3154502" cy="1508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Hallo</a:t>
            </a: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Hallo</a:t>
            </a: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Hallo</a:t>
            </a: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Hallo</a:t>
            </a: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Hallo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198;p28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2 - For-Schleifen</a:t>
            </a:r>
          </a:p>
        </p:txBody>
      </p:sp>
      <p:sp>
        <p:nvSpPr>
          <p:cNvPr id="208" name="Google Shape;199;p28"/>
          <p:cNvSpPr txBox="1"/>
          <p:nvPr/>
        </p:nvSpPr>
        <p:spPr>
          <a:xfrm>
            <a:off x="367800" y="1123149"/>
            <a:ext cx="5454900" cy="44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r>
              <a:t>Welche Code-Ausführung ist die richtige?</a:t>
            </a:r>
          </a:p>
        </p:txBody>
      </p:sp>
      <p:sp>
        <p:nvSpPr>
          <p:cNvPr id="209" name="Google Shape;200;p28"/>
          <p:cNvSpPr txBox="1"/>
          <p:nvPr/>
        </p:nvSpPr>
        <p:spPr>
          <a:xfrm>
            <a:off x="449274" y="1788449"/>
            <a:ext cx="3000002" cy="94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</a:t>
            </a:r>
            <a:r>
              <a:rPr b="0"/>
              <a:t> i </a:t>
            </a:r>
            <a:r>
              <a:t>in</a:t>
            </a:r>
            <a:r>
              <a:rPr b="0"/>
              <a:t> range(3):</a:t>
            </a:r>
          </a:p>
          <a:p>
            <a:pPr indent="457200"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print(“Hallo”)</a:t>
            </a:r>
          </a:p>
          <a:p>
            <a:pPr indent="457200"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print(“Welt”)</a:t>
            </a:r>
          </a:p>
        </p:txBody>
      </p:sp>
      <p:sp>
        <p:nvSpPr>
          <p:cNvPr id="210" name="Google Shape;201;p28"/>
          <p:cNvSpPr txBox="1"/>
          <p:nvPr/>
        </p:nvSpPr>
        <p:spPr>
          <a:xfrm>
            <a:off x="449274" y="2896849"/>
            <a:ext cx="3154502" cy="1775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Hallo</a:t>
            </a: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Welt</a:t>
            </a: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Hallo</a:t>
            </a: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Welt</a:t>
            </a: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Hallo</a:t>
            </a: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Welt</a:t>
            </a:r>
          </a:p>
        </p:txBody>
      </p:sp>
      <p:sp>
        <p:nvSpPr>
          <p:cNvPr id="211" name="Google Shape;202;p28"/>
          <p:cNvSpPr txBox="1"/>
          <p:nvPr/>
        </p:nvSpPr>
        <p:spPr>
          <a:xfrm>
            <a:off x="5259949" y="1788449"/>
            <a:ext cx="3000001" cy="94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</a:t>
            </a:r>
            <a:r>
              <a:rPr b="0"/>
              <a:t> i </a:t>
            </a:r>
            <a:r>
              <a:t>in</a:t>
            </a:r>
            <a:r>
              <a:rPr b="0"/>
              <a:t> range(3):</a:t>
            </a:r>
          </a:p>
          <a:p>
            <a:pPr indent="457200"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print(“Hallo”)</a:t>
            </a:r>
          </a:p>
          <a:p>
            <a:pPr indent="457200"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print(“Welt”)</a:t>
            </a:r>
          </a:p>
        </p:txBody>
      </p:sp>
      <p:sp>
        <p:nvSpPr>
          <p:cNvPr id="212" name="Google Shape;203;p28"/>
          <p:cNvSpPr txBox="1"/>
          <p:nvPr/>
        </p:nvSpPr>
        <p:spPr>
          <a:xfrm>
            <a:off x="5259949" y="2896849"/>
            <a:ext cx="3154501" cy="1775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Hallo</a:t>
            </a: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Hallo</a:t>
            </a: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Hallo</a:t>
            </a: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Welt</a:t>
            </a: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Welt</a:t>
            </a: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Welt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08;p2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2.1</a:t>
            </a:r>
          </a:p>
        </p:txBody>
      </p:sp>
      <p:sp>
        <p:nvSpPr>
          <p:cNvPr id="215" name="Google Shape;209;p29"/>
          <p:cNvSpPr txBox="1"/>
          <p:nvPr/>
        </p:nvSpPr>
        <p:spPr>
          <a:xfrm>
            <a:off x="4971550" y="756799"/>
            <a:ext cx="3909901" cy="7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Notwendige Befehle:</a:t>
            </a:r>
          </a:p>
        </p:txBody>
      </p:sp>
      <p:sp>
        <p:nvSpPr>
          <p:cNvPr id="216" name="Google Shape;210;p29"/>
          <p:cNvSpPr txBox="1"/>
          <p:nvPr/>
        </p:nvSpPr>
        <p:spPr>
          <a:xfrm>
            <a:off x="5061249" y="1182924"/>
            <a:ext cx="3730501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Bewegt den Spieler in Pfeilrichtung um einen Schritt nach vorne</a:t>
            </a:r>
          </a:p>
        </p:txBody>
      </p:sp>
      <p:sp>
        <p:nvSpPr>
          <p:cNvPr id="217" name="Google Shape;211;p29"/>
          <p:cNvSpPr txBox="1"/>
          <p:nvPr/>
        </p:nvSpPr>
        <p:spPr>
          <a:xfrm>
            <a:off x="5061249" y="3699174"/>
            <a:ext cx="3912301" cy="94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</a:t>
            </a:r>
            <a:r>
              <a:rPr b="0"/>
              <a:t> var </a:t>
            </a:r>
            <a:r>
              <a:t>in</a:t>
            </a:r>
            <a:r>
              <a:rPr b="0"/>
              <a:t> range(x):</a:t>
            </a:r>
          </a:p>
          <a:p>
            <a:pPr indent="457200"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Anweisung</a:t>
            </a:r>
          </a:p>
        </p:txBody>
      </p:sp>
      <p:pic>
        <p:nvPicPr>
          <p:cNvPr id="218" name="Google Shape;212;p29" descr="Google Shape;212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182400"/>
            <a:ext cx="4492301" cy="3796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17;p3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  <a:r>
              <a:t>Level 2.1 - </a:t>
            </a:r>
            <a:r>
              <a:rPr b="1"/>
              <a:t>Lösung</a:t>
            </a:r>
          </a:p>
        </p:txBody>
      </p:sp>
      <p:sp>
        <p:nvSpPr>
          <p:cNvPr id="221" name="Google Shape;218;p30"/>
          <p:cNvSpPr txBox="1"/>
          <p:nvPr/>
        </p:nvSpPr>
        <p:spPr>
          <a:xfrm>
            <a:off x="5227799" y="1345600"/>
            <a:ext cx="3000001" cy="592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 i in range(11):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move()</a:t>
            </a:r>
          </a:p>
        </p:txBody>
      </p:sp>
      <p:pic>
        <p:nvPicPr>
          <p:cNvPr id="222" name="Google Shape;219;p30" descr="Google Shape;219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182400"/>
            <a:ext cx="4492301" cy="3796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2.2</a:t>
            </a:r>
          </a:p>
        </p:txBody>
      </p:sp>
      <p:sp>
        <p:nvSpPr>
          <p:cNvPr id="225" name="Google Shape;225;p31"/>
          <p:cNvSpPr txBox="1"/>
          <p:nvPr/>
        </p:nvSpPr>
        <p:spPr>
          <a:xfrm>
            <a:off x="4971550" y="756799"/>
            <a:ext cx="3909901" cy="7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Notwendige Befehle:</a:t>
            </a:r>
          </a:p>
        </p:txBody>
      </p:sp>
      <p:sp>
        <p:nvSpPr>
          <p:cNvPr id="226" name="Google Shape;226;p31"/>
          <p:cNvSpPr txBox="1"/>
          <p:nvPr/>
        </p:nvSpPr>
        <p:spPr>
          <a:xfrm>
            <a:off x="5061249" y="1182924"/>
            <a:ext cx="3730501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Bewegt den Spieler in Pfeilrichtung um einen Schritt nach vorne</a:t>
            </a:r>
          </a:p>
        </p:txBody>
      </p:sp>
      <p:sp>
        <p:nvSpPr>
          <p:cNvPr id="227" name="Google Shape;227;p31"/>
          <p:cNvSpPr txBox="1"/>
          <p:nvPr/>
        </p:nvSpPr>
        <p:spPr>
          <a:xfrm>
            <a:off x="5061249" y="3403613"/>
            <a:ext cx="3912301" cy="75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13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</a:t>
            </a:r>
            <a:r>
              <a:rPr b="0"/>
              <a:t> var </a:t>
            </a:r>
            <a:r>
              <a:t>in</a:t>
            </a:r>
            <a:r>
              <a:rPr b="0"/>
              <a:t> range(x):</a:t>
            </a:r>
          </a:p>
          <a:p>
            <a:pPr indent="457200">
              <a:defRPr sz="13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Anweisung</a:t>
            </a:r>
          </a:p>
        </p:txBody>
      </p:sp>
      <p:pic>
        <p:nvPicPr>
          <p:cNvPr id="228" name="Google Shape;228;p31" descr="Google Shape;228;p31"/>
          <p:cNvPicPr>
            <a:picLocks noChangeAspect="1"/>
          </p:cNvPicPr>
          <p:nvPr/>
        </p:nvPicPr>
        <p:blipFill>
          <a:blip r:embed="rId2">
            <a:extLst/>
          </a:blip>
          <a:srcRect l="0" t="416" r="0" b="415"/>
          <a:stretch>
            <a:fillRect/>
          </a:stretch>
        </p:blipFill>
        <p:spPr>
          <a:xfrm>
            <a:off x="456875" y="935100"/>
            <a:ext cx="4215325" cy="3567627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Google Shape;229;p31"/>
          <p:cNvSpPr txBox="1"/>
          <p:nvPr/>
        </p:nvSpPr>
        <p:spPr>
          <a:xfrm>
            <a:off x="5061249" y="1934624"/>
            <a:ext cx="3000002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rotate_left()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Dreht den Spieler um 90 Grad nach links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62;p1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Über Uns</a:t>
            </a:r>
          </a:p>
        </p:txBody>
      </p:sp>
      <p:sp>
        <p:nvSpPr>
          <p:cNvPr id="115" name="Google Shape;63;p14"/>
          <p:cNvSpPr txBox="1"/>
          <p:nvPr/>
        </p:nvSpPr>
        <p:spPr>
          <a:xfrm>
            <a:off x="1532963" y="4126950"/>
            <a:ext cx="2691001" cy="724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b="1" sz="1200">
                <a:solidFill>
                  <a:schemeClr val="accent2">
                    <a:lumOff val="21764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Helena Schulz</a:t>
            </a:r>
          </a:p>
          <a:p>
            <a:pPr algn="ctr">
              <a:defRPr sz="1200">
                <a:solidFill>
                  <a:schemeClr val="accent2">
                    <a:lumOff val="21764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M.Sc. Informatik</a:t>
            </a:r>
          </a:p>
          <a:p>
            <a:pPr algn="ctr">
              <a:defRPr sz="1200">
                <a:solidFill>
                  <a:schemeClr val="accent2">
                    <a:lumOff val="21764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23 Jahre</a:t>
            </a:r>
          </a:p>
        </p:txBody>
      </p:sp>
      <p:sp>
        <p:nvSpPr>
          <p:cNvPr id="116" name="Google Shape;64;p14"/>
          <p:cNvSpPr txBox="1"/>
          <p:nvPr/>
        </p:nvSpPr>
        <p:spPr>
          <a:xfrm>
            <a:off x="4406450" y="4126950"/>
            <a:ext cx="3598501" cy="724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b="1" sz="1200">
                <a:solidFill>
                  <a:schemeClr val="accent2">
                    <a:lumOff val="21764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Furat Hamdan</a:t>
            </a:r>
          </a:p>
          <a:p>
            <a:pPr algn="ctr">
              <a:defRPr sz="1200">
                <a:solidFill>
                  <a:schemeClr val="accent2">
                    <a:lumOff val="21764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M.Sc. Wirtschaftsinformatik</a:t>
            </a:r>
          </a:p>
          <a:p>
            <a:pPr algn="ctr">
              <a:defRPr sz="1200">
                <a:solidFill>
                  <a:schemeClr val="accent2">
                    <a:lumOff val="21764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23 Jahre</a:t>
            </a:r>
          </a:p>
        </p:txBody>
      </p:sp>
      <p:pic>
        <p:nvPicPr>
          <p:cNvPr id="117" name="Google Shape;65;p14" descr="Google Shape;65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8075" y="1185163"/>
            <a:ext cx="2080778" cy="2774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Google Shape;66;p14" descr="Google Shape;66;p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3427" y="1170124"/>
            <a:ext cx="2499087" cy="2804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4;p3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  <a:r>
              <a:t>Level 2.2 - </a:t>
            </a:r>
            <a:r>
              <a:rPr b="1"/>
              <a:t>Lösung</a:t>
            </a:r>
          </a:p>
        </p:txBody>
      </p:sp>
      <p:sp>
        <p:nvSpPr>
          <p:cNvPr id="232" name="Google Shape;235;p32"/>
          <p:cNvSpPr txBox="1"/>
          <p:nvPr/>
        </p:nvSpPr>
        <p:spPr>
          <a:xfrm>
            <a:off x="5048875" y="935099"/>
            <a:ext cx="3000001" cy="2193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 i in range(8):</a:t>
            </a:r>
          </a:p>
          <a:p>
            <a:pPr indent="457200"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rotate_left()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 i in range(11):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move()</a:t>
            </a:r>
          </a:p>
          <a:p>
            <a:pPr>
              <a:lnSpc>
                <a:spcPct val="150545"/>
              </a:lnSpc>
            </a:pPr>
            <a:endParaRPr sz="1300">
              <a:solidFill>
                <a:schemeClr val="accent2">
                  <a:lumOff val="21764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defRPr sz="13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br/>
          </a:p>
        </p:txBody>
      </p:sp>
      <p:pic>
        <p:nvPicPr>
          <p:cNvPr id="233" name="Google Shape;236;p32" descr="Google Shape;236;p32"/>
          <p:cNvPicPr>
            <a:picLocks noChangeAspect="1"/>
          </p:cNvPicPr>
          <p:nvPr/>
        </p:nvPicPr>
        <p:blipFill>
          <a:blip r:embed="rId2">
            <a:extLst/>
          </a:blip>
          <a:srcRect l="0" t="416" r="0" b="415"/>
          <a:stretch>
            <a:fillRect/>
          </a:stretch>
        </p:blipFill>
        <p:spPr>
          <a:xfrm>
            <a:off x="456875" y="935100"/>
            <a:ext cx="4215325" cy="3567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41;p33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2.3 </a:t>
            </a:r>
          </a:p>
        </p:txBody>
      </p:sp>
      <p:sp>
        <p:nvSpPr>
          <p:cNvPr id="236" name="Google Shape;242;p33"/>
          <p:cNvSpPr txBox="1"/>
          <p:nvPr/>
        </p:nvSpPr>
        <p:spPr>
          <a:xfrm>
            <a:off x="4971550" y="756799"/>
            <a:ext cx="3909901" cy="7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Notwendige Befehle:</a:t>
            </a:r>
          </a:p>
        </p:txBody>
      </p:sp>
      <p:pic>
        <p:nvPicPr>
          <p:cNvPr id="237" name="Google Shape;243;p33" descr="Google Shape;243;p33"/>
          <p:cNvPicPr>
            <a:picLocks noChangeAspect="1"/>
          </p:cNvPicPr>
          <p:nvPr/>
        </p:nvPicPr>
        <p:blipFill>
          <a:blip r:embed="rId2">
            <a:extLst/>
          </a:blip>
          <a:srcRect l="0" t="49" r="0" b="48"/>
          <a:stretch>
            <a:fillRect/>
          </a:stretch>
        </p:blipFill>
        <p:spPr>
          <a:xfrm>
            <a:off x="447749" y="1044937"/>
            <a:ext cx="4523813" cy="3820976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Google Shape;244;p33"/>
          <p:cNvSpPr txBox="1"/>
          <p:nvPr/>
        </p:nvSpPr>
        <p:spPr>
          <a:xfrm>
            <a:off x="5061249" y="1182924"/>
            <a:ext cx="3730501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Bewegt den Spieler in Pfeilrichtung um einen Schritt nach vorne</a:t>
            </a:r>
          </a:p>
        </p:txBody>
      </p:sp>
      <p:sp>
        <p:nvSpPr>
          <p:cNvPr id="239" name="Google Shape;245;p33"/>
          <p:cNvSpPr txBox="1"/>
          <p:nvPr/>
        </p:nvSpPr>
        <p:spPr>
          <a:xfrm>
            <a:off x="5096950" y="3895213"/>
            <a:ext cx="3912301" cy="75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13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</a:t>
            </a:r>
            <a:r>
              <a:rPr b="0"/>
              <a:t> var </a:t>
            </a:r>
            <a:r>
              <a:t>in</a:t>
            </a:r>
            <a:r>
              <a:rPr b="0"/>
              <a:t> range(x):</a:t>
            </a:r>
          </a:p>
          <a:p>
            <a:pPr indent="457200">
              <a:defRPr sz="13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Anweisung</a:t>
            </a:r>
          </a:p>
        </p:txBody>
      </p:sp>
      <p:sp>
        <p:nvSpPr>
          <p:cNvPr id="240" name="Google Shape;246;p33"/>
          <p:cNvSpPr txBox="1"/>
          <p:nvPr/>
        </p:nvSpPr>
        <p:spPr>
          <a:xfrm>
            <a:off x="5061249" y="2087024"/>
            <a:ext cx="3000002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rotate_left()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Dreht den Spieler um 90 Grad nach links</a:t>
            </a:r>
          </a:p>
        </p:txBody>
      </p:sp>
      <p:sp>
        <p:nvSpPr>
          <p:cNvPr id="241" name="Google Shape;247;p33"/>
          <p:cNvSpPr txBox="1"/>
          <p:nvPr/>
        </p:nvSpPr>
        <p:spPr>
          <a:xfrm>
            <a:off x="5061249" y="2783225"/>
            <a:ext cx="3000002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rotate_right()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Dreht den Spieler um 90 Grad nach rechts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52;p3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  <a:r>
              <a:t>Level 2.3 - </a:t>
            </a:r>
            <a:r>
              <a:rPr b="1"/>
              <a:t>Lösung</a:t>
            </a:r>
            <a:r>
              <a:t> </a:t>
            </a:r>
          </a:p>
        </p:txBody>
      </p:sp>
      <p:sp>
        <p:nvSpPr>
          <p:cNvPr id="244" name="Google Shape;253;p34"/>
          <p:cNvSpPr txBox="1"/>
          <p:nvPr/>
        </p:nvSpPr>
        <p:spPr>
          <a:xfrm>
            <a:off x="5160224" y="1044959"/>
            <a:ext cx="3983701" cy="3109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 i in range(8):</a:t>
            </a:r>
          </a:p>
          <a:p>
            <a:pPr indent="457200"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rotate_left()</a:t>
            </a:r>
          </a:p>
          <a:p>
            <a:pPr indent="457200"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 indent="457200"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rotate_right()</a:t>
            </a:r>
          </a:p>
          <a:p>
            <a:pPr indent="457200"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50545"/>
              </a:lnSpc>
            </a:pPr>
            <a:endParaRPr sz="1300">
              <a:solidFill>
                <a:schemeClr val="accent2">
                  <a:lumOff val="21764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defRPr sz="13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br/>
          </a:p>
          <a:p>
            <a:pPr/>
            <a:endParaRPr b="1" sz="1300">
              <a:solidFill>
                <a:schemeClr val="accent2">
                  <a:lumOff val="21764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545"/>
              </a:lnSpc>
            </a:pPr>
            <a:endParaRPr sz="1300">
              <a:solidFill>
                <a:schemeClr val="accent2">
                  <a:lumOff val="21764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defRPr sz="13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br/>
          </a:p>
        </p:txBody>
      </p:sp>
      <p:pic>
        <p:nvPicPr>
          <p:cNvPr id="245" name="Google Shape;254;p34" descr="Google Shape;254;p34"/>
          <p:cNvPicPr>
            <a:picLocks noChangeAspect="1"/>
          </p:cNvPicPr>
          <p:nvPr/>
        </p:nvPicPr>
        <p:blipFill>
          <a:blip r:embed="rId2">
            <a:extLst/>
          </a:blip>
          <a:srcRect l="0" t="49" r="0" b="48"/>
          <a:stretch>
            <a:fillRect/>
          </a:stretch>
        </p:blipFill>
        <p:spPr>
          <a:xfrm>
            <a:off x="447749" y="1044937"/>
            <a:ext cx="4523813" cy="3820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59;p3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2.4</a:t>
            </a:r>
          </a:p>
        </p:txBody>
      </p:sp>
      <p:sp>
        <p:nvSpPr>
          <p:cNvPr id="248" name="Google Shape;260;p35"/>
          <p:cNvSpPr txBox="1"/>
          <p:nvPr/>
        </p:nvSpPr>
        <p:spPr>
          <a:xfrm>
            <a:off x="4971550" y="756799"/>
            <a:ext cx="3909901" cy="7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Notwendige Befehle:</a:t>
            </a:r>
          </a:p>
        </p:txBody>
      </p:sp>
      <p:sp>
        <p:nvSpPr>
          <p:cNvPr id="249" name="Google Shape;261;p35"/>
          <p:cNvSpPr txBox="1"/>
          <p:nvPr/>
        </p:nvSpPr>
        <p:spPr>
          <a:xfrm>
            <a:off x="5061249" y="1182924"/>
            <a:ext cx="3730501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Bewegt den Spieler in Pfeilrichtung um einen Schritt nach vorne</a:t>
            </a:r>
          </a:p>
        </p:txBody>
      </p:sp>
      <p:sp>
        <p:nvSpPr>
          <p:cNvPr id="250" name="Google Shape;262;p35"/>
          <p:cNvSpPr txBox="1"/>
          <p:nvPr/>
        </p:nvSpPr>
        <p:spPr>
          <a:xfrm>
            <a:off x="5061249" y="4006512"/>
            <a:ext cx="3912301" cy="75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13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</a:t>
            </a:r>
            <a:r>
              <a:rPr b="0"/>
              <a:t> var </a:t>
            </a:r>
            <a:r>
              <a:t>in</a:t>
            </a:r>
            <a:r>
              <a:rPr b="0"/>
              <a:t> range(x):</a:t>
            </a:r>
          </a:p>
          <a:p>
            <a:pPr indent="457200">
              <a:defRPr sz="13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Anweisung</a:t>
            </a:r>
          </a:p>
        </p:txBody>
      </p:sp>
      <p:sp>
        <p:nvSpPr>
          <p:cNvPr id="251" name="Google Shape;263;p35"/>
          <p:cNvSpPr txBox="1"/>
          <p:nvPr/>
        </p:nvSpPr>
        <p:spPr>
          <a:xfrm>
            <a:off x="5061249" y="2689924"/>
            <a:ext cx="3000002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rotate_left()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Dreht den Spieler um 90 Grad nach links</a:t>
            </a:r>
          </a:p>
        </p:txBody>
      </p:sp>
      <p:pic>
        <p:nvPicPr>
          <p:cNvPr id="252" name="Google Shape;264;p35" descr="Google Shape;264;p35"/>
          <p:cNvPicPr>
            <a:picLocks noChangeAspect="1"/>
          </p:cNvPicPr>
          <p:nvPr/>
        </p:nvPicPr>
        <p:blipFill>
          <a:blip r:embed="rId2">
            <a:extLst/>
          </a:blip>
          <a:srcRect l="0" t="386" r="0" b="385"/>
          <a:stretch>
            <a:fillRect/>
          </a:stretch>
        </p:blipFill>
        <p:spPr>
          <a:xfrm>
            <a:off x="311699" y="1044938"/>
            <a:ext cx="4547979" cy="3820979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Google Shape;265;p35"/>
          <p:cNvSpPr txBox="1"/>
          <p:nvPr/>
        </p:nvSpPr>
        <p:spPr>
          <a:xfrm>
            <a:off x="5061249" y="2040363"/>
            <a:ext cx="3000002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rotate_right()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Dreht den Spieler um 90 Grad nach rechts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70;p3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  <a:r>
              <a:t>Level 2.4 - </a:t>
            </a:r>
            <a:r>
              <a:rPr b="1"/>
              <a:t>Lösung</a:t>
            </a:r>
          </a:p>
        </p:txBody>
      </p:sp>
      <p:sp>
        <p:nvSpPr>
          <p:cNvPr id="256" name="Google Shape;271;p36"/>
          <p:cNvSpPr txBox="1"/>
          <p:nvPr/>
        </p:nvSpPr>
        <p:spPr>
          <a:xfrm>
            <a:off x="5160224" y="1044948"/>
            <a:ext cx="4049402" cy="4861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 i in range(3):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rotate_left()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move()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move()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rotate_left()</a:t>
            </a:r>
          </a:p>
          <a:p>
            <a:pPr indent="457200"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 i in range(8):</a:t>
            </a:r>
          </a:p>
          <a:p>
            <a:pPr indent="457200"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move()</a:t>
            </a:r>
          </a:p>
          <a:p>
            <a:pPr indent="457200"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rotate_right()</a:t>
            </a:r>
          </a:p>
          <a:p>
            <a:pPr indent="457200"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 indent="457200"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 indent="457200"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rotate_right()</a:t>
            </a:r>
          </a:p>
          <a:p>
            <a:pPr indent="457200"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 i in range(8):</a:t>
            </a:r>
          </a:p>
          <a:p>
            <a:pPr indent="457200"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move()</a:t>
            </a:r>
          </a:p>
          <a:p>
            <a:pPr>
              <a:lnSpc>
                <a:spcPct val="150545"/>
              </a:lnSpc>
            </a:pPr>
            <a:endParaRPr sz="1300">
              <a:solidFill>
                <a:schemeClr val="accent2">
                  <a:lumOff val="21764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defRPr sz="13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br/>
          </a:p>
          <a:p>
            <a:pPr/>
            <a:endParaRPr b="1" sz="1300">
              <a:solidFill>
                <a:schemeClr val="accent2">
                  <a:lumOff val="21764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545"/>
              </a:lnSpc>
            </a:pPr>
            <a:endParaRPr sz="1300">
              <a:solidFill>
                <a:schemeClr val="accent2">
                  <a:lumOff val="21764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defRPr sz="13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br/>
          </a:p>
        </p:txBody>
      </p:sp>
      <p:pic>
        <p:nvPicPr>
          <p:cNvPr id="257" name="Google Shape;272;p36" descr="Google Shape;272;p36"/>
          <p:cNvPicPr>
            <a:picLocks noChangeAspect="1"/>
          </p:cNvPicPr>
          <p:nvPr/>
        </p:nvPicPr>
        <p:blipFill>
          <a:blip r:embed="rId2">
            <a:extLst/>
          </a:blip>
          <a:srcRect l="0" t="386" r="0" b="385"/>
          <a:stretch>
            <a:fillRect/>
          </a:stretch>
        </p:blipFill>
        <p:spPr>
          <a:xfrm>
            <a:off x="311699" y="1044938"/>
            <a:ext cx="4547979" cy="38209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77;p3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3 - While-Schleifen</a:t>
            </a:r>
          </a:p>
        </p:txBody>
      </p:sp>
      <p:sp>
        <p:nvSpPr>
          <p:cNvPr id="260" name="Google Shape;278;p37"/>
          <p:cNvSpPr txBox="1"/>
          <p:nvPr/>
        </p:nvSpPr>
        <p:spPr>
          <a:xfrm>
            <a:off x="367800" y="1123149"/>
            <a:ext cx="8181300" cy="1242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Es gibt noch eine andere Art von Schleifen</a:t>
            </a:r>
          </a:p>
          <a:p>
            <a:pPr/>
            <a:endParaRPr sz="1800">
              <a:solidFill>
                <a:schemeClr val="accent2">
                  <a:lumOff val="21764"/>
                </a:schemeClr>
              </a:solidFill>
            </a:endParaRPr>
          </a:p>
          <a:p>
            <a:pPr marL="457200" indent="-342900">
              <a:buClr>
                <a:schemeClr val="accent2">
                  <a:lumOff val="21764"/>
                </a:schemeClr>
              </a:buClr>
              <a:buSzPts val="1800"/>
              <a:buFont typeface="Arial"/>
              <a:buChar char="●"/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Bei For-Schleifen müssen die Wiederholungen vorher festgelegt werden</a:t>
            </a:r>
          </a:p>
          <a:p>
            <a:pPr marL="457200" indent="-342900">
              <a:buClr>
                <a:schemeClr val="accent2">
                  <a:lumOff val="21764"/>
                </a:schemeClr>
              </a:buClr>
              <a:buSzPts val="1800"/>
              <a:buFont typeface="Arial"/>
              <a:buChar char="●"/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While-Schleifen knüpfen die Code-Ausführung an eine Bedingung</a:t>
            </a:r>
          </a:p>
        </p:txBody>
      </p:sp>
      <p:sp>
        <p:nvSpPr>
          <p:cNvPr id="261" name="Google Shape;279;p37"/>
          <p:cNvSpPr txBox="1"/>
          <p:nvPr/>
        </p:nvSpPr>
        <p:spPr>
          <a:xfrm>
            <a:off x="311700" y="2828875"/>
            <a:ext cx="7202700" cy="1750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while</a:t>
            </a:r>
            <a:r>
              <a:rPr b="0"/>
              <a:t> Bedingung </a:t>
            </a:r>
            <a:r>
              <a:t>:</a:t>
            </a:r>
          </a:p>
          <a:p>
            <a:pPr indent="457200"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Anweisung</a:t>
            </a:r>
          </a:p>
          <a:p>
            <a:pPr/>
            <a:endParaRPr sz="1800">
              <a:solidFill>
                <a:schemeClr val="accent2">
                  <a:lumOff val="21764"/>
                </a:schemeClr>
              </a:solidFill>
            </a:endParaRP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Eine Bedingung wertet immer zu </a:t>
            </a:r>
            <a:r>
              <a:rPr b="1"/>
              <a:t>True</a:t>
            </a:r>
            <a:r>
              <a:t> oder </a:t>
            </a:r>
            <a:r>
              <a:rPr b="1"/>
              <a:t>False</a:t>
            </a:r>
            <a:r>
              <a:t> aus</a:t>
            </a:r>
          </a:p>
          <a:p>
            <a:pPr/>
            <a:endParaRPr sz="1800">
              <a:solidFill>
                <a:schemeClr val="accent2">
                  <a:lumOff val="21764"/>
                </a:schemeClr>
              </a:solidFill>
            </a:endParaRP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Eine While-Schleife läuft solange die Bedingung True 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84;p38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3 - While-Schleifen</a:t>
            </a:r>
          </a:p>
        </p:txBody>
      </p:sp>
      <p:sp>
        <p:nvSpPr>
          <p:cNvPr id="264" name="Google Shape;285;p38"/>
          <p:cNvSpPr txBox="1"/>
          <p:nvPr/>
        </p:nvSpPr>
        <p:spPr>
          <a:xfrm>
            <a:off x="367800" y="1123149"/>
            <a:ext cx="7202700" cy="1663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while</a:t>
            </a:r>
            <a:r>
              <a:rPr b="0"/>
              <a:t> Bedingung </a:t>
            </a:r>
            <a:r>
              <a:t>:</a:t>
            </a:r>
          </a:p>
          <a:p>
            <a:pPr indent="457200"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Anweisung</a:t>
            </a:r>
          </a:p>
          <a:p>
            <a:pPr indent="457200"/>
            <a:endParaRPr sz="1800">
              <a:solidFill>
                <a:schemeClr val="accent2">
                  <a:lumOff val="21764"/>
                </a:schemeClr>
              </a:solidFill>
            </a:endParaRPr>
          </a:p>
          <a:p>
            <a:pPr/>
            <a:endParaRPr sz="1800">
              <a:solidFill>
                <a:schemeClr val="accent2">
                  <a:lumOff val="21764"/>
                </a:schemeClr>
              </a:solidFill>
            </a:endParaRP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Unser erster Bedingungs-Befehl: </a:t>
            </a:r>
            <a:r>
              <a:rPr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goal_reached()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defRPr sz="1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prüft ob das Ziel erreicht wurde und gibt </a:t>
            </a:r>
            <a:r>
              <a:rPr b="1"/>
              <a:t>True</a:t>
            </a:r>
            <a:r>
              <a:t> oder </a:t>
            </a:r>
            <a:r>
              <a:rPr b="1"/>
              <a:t>False</a:t>
            </a:r>
            <a:r>
              <a:t> zurück</a:t>
            </a:r>
          </a:p>
        </p:txBody>
      </p:sp>
      <p:sp>
        <p:nvSpPr>
          <p:cNvPr id="265" name="Google Shape;286;p38"/>
          <p:cNvSpPr txBox="1"/>
          <p:nvPr/>
        </p:nvSpPr>
        <p:spPr>
          <a:xfrm>
            <a:off x="449624" y="3401750"/>
            <a:ext cx="4252802" cy="1229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Movement-Befehle:</a:t>
            </a: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(move(), etc.)</a:t>
            </a: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bewegen den Spieler</a:t>
            </a:r>
          </a:p>
        </p:txBody>
      </p:sp>
      <p:sp>
        <p:nvSpPr>
          <p:cNvPr id="266" name="Google Shape;287;p38"/>
          <p:cNvSpPr txBox="1"/>
          <p:nvPr/>
        </p:nvSpPr>
        <p:spPr>
          <a:xfrm>
            <a:off x="5637550" y="3401750"/>
            <a:ext cx="3506700" cy="962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Bedingungs-Befehle: </a:t>
            </a:r>
          </a:p>
          <a:p>
            <a:pPr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(goal_reached(), etc.)</a:t>
            </a:r>
          </a:p>
          <a:p>
            <a:pPr>
              <a:lnSpc>
                <a:spcPct val="150000"/>
              </a:lnSpc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geben True / False zurück</a:t>
            </a:r>
          </a:p>
        </p:txBody>
      </p:sp>
      <p:sp>
        <p:nvSpPr>
          <p:cNvPr id="267" name="Google Shape;288;p38"/>
          <p:cNvSpPr txBox="1"/>
          <p:nvPr/>
        </p:nvSpPr>
        <p:spPr>
          <a:xfrm>
            <a:off x="4102425" y="3401750"/>
            <a:ext cx="600001" cy="957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VS.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/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93;p3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3 - While-Schleifen</a:t>
            </a:r>
          </a:p>
        </p:txBody>
      </p:sp>
      <p:sp>
        <p:nvSpPr>
          <p:cNvPr id="270" name="Google Shape;294;p39"/>
          <p:cNvSpPr txBox="1"/>
          <p:nvPr/>
        </p:nvSpPr>
        <p:spPr>
          <a:xfrm>
            <a:off x="367800" y="1123149"/>
            <a:ext cx="7254900" cy="357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while</a:t>
            </a:r>
            <a:r>
              <a:rPr b="0"/>
              <a:t> not Bedingung </a:t>
            </a:r>
            <a:r>
              <a:t>:</a:t>
            </a:r>
          </a:p>
          <a:p>
            <a:pPr indent="457200"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Anweisung</a:t>
            </a:r>
          </a:p>
          <a:p>
            <a:pPr indent="457200"/>
            <a:endParaRPr sz="1800">
              <a:solidFill>
                <a:schemeClr val="accent2">
                  <a:lumOff val="21764"/>
                </a:schemeClr>
              </a:solidFill>
            </a:endParaRPr>
          </a:p>
          <a:p>
            <a:pPr/>
            <a:endParaRPr sz="1800">
              <a:solidFill>
                <a:schemeClr val="accent2">
                  <a:lumOff val="21764"/>
                </a:schemeClr>
              </a:solidFill>
            </a:endParaRPr>
          </a:p>
          <a:p>
            <a:pPr>
              <a:lnSpc>
                <a:spcPct val="150000"/>
              </a:lnSpc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not </a:t>
            </a:r>
            <a:r>
              <a:rPr>
                <a:latin typeface="+mj-lt"/>
                <a:ea typeface="+mj-ea"/>
                <a:cs typeface="+mj-cs"/>
                <a:sym typeface="Arial"/>
              </a:rPr>
              <a:t>dreht den Wert einer Bedingung um:</a:t>
            </a:r>
          </a:p>
          <a:p>
            <a:pPr marL="457200" indent="-342900">
              <a:lnSpc>
                <a:spcPct val="150000"/>
              </a:lnSpc>
              <a:buClr>
                <a:schemeClr val="accent2">
                  <a:lumOff val="21764"/>
                </a:schemeClr>
              </a:buClr>
              <a:buSzPts val="1800"/>
              <a:buFont typeface="Arial"/>
              <a:buChar char="●"/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not True </a:t>
            </a:r>
            <a:r>
              <a:rPr>
                <a:latin typeface="+mj-lt"/>
                <a:ea typeface="+mj-ea"/>
                <a:cs typeface="+mj-cs"/>
                <a:sym typeface="Arial"/>
              </a:rPr>
              <a:t>= </a:t>
            </a:r>
            <a:r>
              <a:t>False</a:t>
            </a:r>
          </a:p>
          <a:p>
            <a:pPr marL="457200" indent="-342900">
              <a:lnSpc>
                <a:spcPct val="150000"/>
              </a:lnSpc>
              <a:buClr>
                <a:schemeClr val="accent2">
                  <a:lumOff val="21764"/>
                </a:schemeClr>
              </a:buClr>
              <a:buSzPts val="1800"/>
              <a:buFont typeface="Courier New"/>
              <a:buChar char="●"/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not False </a:t>
            </a:r>
            <a:r>
              <a:rPr>
                <a:latin typeface="+mj-lt"/>
                <a:ea typeface="+mj-ea"/>
                <a:cs typeface="+mj-cs"/>
                <a:sym typeface="Arial"/>
              </a:rPr>
              <a:t>= </a:t>
            </a:r>
            <a:r>
              <a:t>True</a:t>
            </a:r>
          </a:p>
          <a:p>
            <a:pPr>
              <a:lnSpc>
                <a:spcPct val="150000"/>
              </a:lnSpc>
            </a:pPr>
            <a:endParaRPr sz="1800">
              <a:solidFill>
                <a:schemeClr val="accent2">
                  <a:lumOff val="21764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Was ist 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not not False </a:t>
            </a:r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99;p4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3.1</a:t>
            </a:r>
          </a:p>
        </p:txBody>
      </p:sp>
      <p:sp>
        <p:nvSpPr>
          <p:cNvPr id="273" name="Google Shape;300;p40"/>
          <p:cNvSpPr txBox="1"/>
          <p:nvPr/>
        </p:nvSpPr>
        <p:spPr>
          <a:xfrm>
            <a:off x="4971550" y="756799"/>
            <a:ext cx="3909901" cy="7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Notwendige Befehle:</a:t>
            </a:r>
          </a:p>
        </p:txBody>
      </p:sp>
      <p:sp>
        <p:nvSpPr>
          <p:cNvPr id="274" name="Google Shape;301;p40"/>
          <p:cNvSpPr txBox="1"/>
          <p:nvPr/>
        </p:nvSpPr>
        <p:spPr>
          <a:xfrm>
            <a:off x="5061249" y="1182924"/>
            <a:ext cx="3730501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Bewegt den Spieler in Pfeilrichtung um einen Schritt nach vorne</a:t>
            </a:r>
          </a:p>
        </p:txBody>
      </p:sp>
      <p:pic>
        <p:nvPicPr>
          <p:cNvPr id="275" name="Google Shape;302;p40" descr="Google Shape;302;p40"/>
          <p:cNvPicPr>
            <a:picLocks noChangeAspect="1"/>
          </p:cNvPicPr>
          <p:nvPr/>
        </p:nvPicPr>
        <p:blipFill>
          <a:blip r:embed="rId2">
            <a:extLst/>
          </a:blip>
          <a:srcRect l="227" t="0" r="219" b="0"/>
          <a:stretch>
            <a:fillRect/>
          </a:stretch>
        </p:blipFill>
        <p:spPr>
          <a:xfrm>
            <a:off x="152399" y="1170124"/>
            <a:ext cx="4492306" cy="3820976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Google Shape;303;p40"/>
          <p:cNvSpPr txBox="1"/>
          <p:nvPr/>
        </p:nvSpPr>
        <p:spPr>
          <a:xfrm>
            <a:off x="5061249" y="1890274"/>
            <a:ext cx="3000002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goal_reached()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prüft ob das Ziel erreicht wurde und gibt </a:t>
            </a:r>
            <a:r>
              <a:rPr b="1"/>
              <a:t>True</a:t>
            </a:r>
            <a:r>
              <a:t> oder </a:t>
            </a:r>
            <a:r>
              <a:rPr b="1"/>
              <a:t>False</a:t>
            </a:r>
            <a:r>
              <a:t> zurück</a:t>
            </a:r>
          </a:p>
        </p:txBody>
      </p:sp>
      <p:sp>
        <p:nvSpPr>
          <p:cNvPr id="277" name="Google Shape;304;p40"/>
          <p:cNvSpPr txBox="1"/>
          <p:nvPr/>
        </p:nvSpPr>
        <p:spPr>
          <a:xfrm>
            <a:off x="5061249" y="2824063"/>
            <a:ext cx="3000002" cy="1216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while</a:t>
            </a:r>
            <a:r>
              <a:rPr b="0"/>
              <a:t> Bedingung</a:t>
            </a:r>
            <a:r>
              <a:t>:</a:t>
            </a:r>
          </a:p>
          <a:p>
            <a:pPr indent="457200"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Anweisung</a:t>
            </a:r>
          </a:p>
          <a:p>
            <a:pPr indent="457200"/>
            <a:endParaRPr sz="1800">
              <a:solidFill>
                <a:schemeClr val="accent2">
                  <a:lumOff val="21764"/>
                </a:scheme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309;p4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  <a:r>
              <a:t>Level 3.1 - </a:t>
            </a:r>
            <a:r>
              <a:rPr b="1"/>
              <a:t>Lösung</a:t>
            </a:r>
          </a:p>
        </p:txBody>
      </p:sp>
      <p:sp>
        <p:nvSpPr>
          <p:cNvPr id="280" name="Google Shape;310;p41"/>
          <p:cNvSpPr txBox="1"/>
          <p:nvPr/>
        </p:nvSpPr>
        <p:spPr>
          <a:xfrm>
            <a:off x="5125299" y="1145374"/>
            <a:ext cx="3000001" cy="592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while not goal_reached():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move()</a:t>
            </a:r>
          </a:p>
        </p:txBody>
      </p:sp>
      <p:pic>
        <p:nvPicPr>
          <p:cNvPr id="281" name="Google Shape;311;p41" descr="Google Shape;311;p41"/>
          <p:cNvPicPr>
            <a:picLocks noChangeAspect="1"/>
          </p:cNvPicPr>
          <p:nvPr/>
        </p:nvPicPr>
        <p:blipFill>
          <a:blip r:embed="rId2">
            <a:extLst/>
          </a:blip>
          <a:srcRect l="227" t="0" r="219" b="0"/>
          <a:stretch>
            <a:fillRect/>
          </a:stretch>
        </p:blipFill>
        <p:spPr>
          <a:xfrm>
            <a:off x="152399" y="1170124"/>
            <a:ext cx="4492306" cy="3820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71;p1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Aufbau des Kurses</a:t>
            </a:r>
          </a:p>
        </p:txBody>
      </p:sp>
      <p:pic>
        <p:nvPicPr>
          <p:cNvPr id="121" name="Google Shape;72;p15" descr="Google Shape;72;p15"/>
          <p:cNvPicPr>
            <a:picLocks noChangeAspect="1"/>
          </p:cNvPicPr>
          <p:nvPr/>
        </p:nvPicPr>
        <p:blipFill>
          <a:blip r:embed="rId2">
            <a:extLst/>
          </a:blip>
          <a:srcRect l="0" t="0" r="68916" b="0"/>
          <a:stretch>
            <a:fillRect/>
          </a:stretch>
        </p:blipFill>
        <p:spPr>
          <a:xfrm>
            <a:off x="469625" y="1017724"/>
            <a:ext cx="2030378" cy="3820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Google Shape;73;p15" descr="Google Shape;73;p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91974" y="1017724"/>
            <a:ext cx="2092326" cy="3820976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Google Shape;74;p15"/>
          <p:cNvSpPr txBox="1"/>
          <p:nvPr/>
        </p:nvSpPr>
        <p:spPr>
          <a:xfrm>
            <a:off x="7515100" y="1231125"/>
            <a:ext cx="1578601" cy="786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Erfolgreich abgeschlossene Levels</a:t>
            </a:r>
          </a:p>
        </p:txBody>
      </p:sp>
      <p:sp>
        <p:nvSpPr>
          <p:cNvPr id="124" name="Google Shape;75;p15"/>
          <p:cNvSpPr/>
          <p:nvPr/>
        </p:nvSpPr>
        <p:spPr>
          <a:xfrm flipH="1" flipV="1">
            <a:off x="6903225" y="1291650"/>
            <a:ext cx="672301" cy="271801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5" name="Google Shape;76;p15"/>
          <p:cNvSpPr txBox="1"/>
          <p:nvPr/>
        </p:nvSpPr>
        <p:spPr>
          <a:xfrm>
            <a:off x="3111874" y="1197112"/>
            <a:ext cx="1578602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Start von Levels </a:t>
            </a:r>
          </a:p>
        </p:txBody>
      </p:sp>
      <p:sp>
        <p:nvSpPr>
          <p:cNvPr id="126" name="Google Shape;77;p15"/>
          <p:cNvSpPr/>
          <p:nvPr/>
        </p:nvSpPr>
        <p:spPr>
          <a:xfrm flipH="1" flipV="1">
            <a:off x="1714474" y="1283963"/>
            <a:ext cx="1397401" cy="45300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7" name="Google Shape;78;p15"/>
          <p:cNvSpPr txBox="1"/>
          <p:nvPr/>
        </p:nvSpPr>
        <p:spPr>
          <a:xfrm>
            <a:off x="3111874" y="1563437"/>
            <a:ext cx="1578602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Stopp von Levels</a:t>
            </a:r>
          </a:p>
        </p:txBody>
      </p:sp>
      <p:sp>
        <p:nvSpPr>
          <p:cNvPr id="128" name="Google Shape;79;p15"/>
          <p:cNvSpPr/>
          <p:nvPr/>
        </p:nvSpPr>
        <p:spPr>
          <a:xfrm flipH="1">
            <a:off x="2107175" y="1695588"/>
            <a:ext cx="1004701" cy="11400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316;p4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3.2 </a:t>
            </a:r>
          </a:p>
        </p:txBody>
      </p:sp>
      <p:sp>
        <p:nvSpPr>
          <p:cNvPr id="284" name="Google Shape;317;p42"/>
          <p:cNvSpPr txBox="1"/>
          <p:nvPr/>
        </p:nvSpPr>
        <p:spPr>
          <a:xfrm>
            <a:off x="4971550" y="756799"/>
            <a:ext cx="3909901" cy="7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Notwendige Befehle:</a:t>
            </a:r>
          </a:p>
        </p:txBody>
      </p:sp>
      <p:pic>
        <p:nvPicPr>
          <p:cNvPr id="285" name="Google Shape;318;p42" descr="Google Shape;318;p42"/>
          <p:cNvPicPr>
            <a:picLocks noChangeAspect="1"/>
          </p:cNvPicPr>
          <p:nvPr/>
        </p:nvPicPr>
        <p:blipFill>
          <a:blip r:embed="rId2">
            <a:extLst/>
          </a:blip>
          <a:srcRect l="0" t="159" r="0" b="168"/>
          <a:stretch>
            <a:fillRect/>
          </a:stretch>
        </p:blipFill>
        <p:spPr>
          <a:xfrm>
            <a:off x="447749" y="1044937"/>
            <a:ext cx="4523811" cy="3820976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Google Shape;319;p42"/>
          <p:cNvSpPr txBox="1"/>
          <p:nvPr/>
        </p:nvSpPr>
        <p:spPr>
          <a:xfrm>
            <a:off x="5061249" y="1182924"/>
            <a:ext cx="3730501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Bewegt den Spieler in Pfeilrichtung um einen Schritt nach vorne</a:t>
            </a:r>
          </a:p>
        </p:txBody>
      </p:sp>
      <p:sp>
        <p:nvSpPr>
          <p:cNvPr id="287" name="Google Shape;320;p42"/>
          <p:cNvSpPr txBox="1"/>
          <p:nvPr/>
        </p:nvSpPr>
        <p:spPr>
          <a:xfrm>
            <a:off x="5061249" y="2087024"/>
            <a:ext cx="3000002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rotate_left()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Dreht den Spieler um 90 Grad nach links</a:t>
            </a:r>
          </a:p>
        </p:txBody>
      </p:sp>
      <p:sp>
        <p:nvSpPr>
          <p:cNvPr id="288" name="Google Shape;321;p42"/>
          <p:cNvSpPr txBox="1"/>
          <p:nvPr/>
        </p:nvSpPr>
        <p:spPr>
          <a:xfrm>
            <a:off x="5061249" y="2689924"/>
            <a:ext cx="3000002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rotate_right()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Dreht den Spieler um 90 Grad nach rechts</a:t>
            </a:r>
          </a:p>
        </p:txBody>
      </p:sp>
      <p:sp>
        <p:nvSpPr>
          <p:cNvPr id="289" name="Google Shape;322;p42"/>
          <p:cNvSpPr txBox="1"/>
          <p:nvPr/>
        </p:nvSpPr>
        <p:spPr>
          <a:xfrm>
            <a:off x="5061249" y="4261137"/>
            <a:ext cx="3000002" cy="1216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while</a:t>
            </a:r>
            <a:r>
              <a:rPr b="0"/>
              <a:t> Bedingung</a:t>
            </a:r>
            <a:r>
              <a:t>:</a:t>
            </a:r>
          </a:p>
          <a:p>
            <a:pPr indent="457200"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Anweisung</a:t>
            </a:r>
          </a:p>
          <a:p>
            <a:pPr indent="457200"/>
            <a:endParaRPr sz="1800">
              <a:solidFill>
                <a:schemeClr val="accent2">
                  <a:lumOff val="21764"/>
                </a:schemeClr>
              </a:solidFill>
            </a:endParaRPr>
          </a:p>
        </p:txBody>
      </p:sp>
      <p:sp>
        <p:nvSpPr>
          <p:cNvPr id="290" name="Google Shape;323;p42"/>
          <p:cNvSpPr txBox="1"/>
          <p:nvPr/>
        </p:nvSpPr>
        <p:spPr>
          <a:xfrm>
            <a:off x="5061249" y="3328149"/>
            <a:ext cx="3000002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goal_reached()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prüft ob das Ziel erreicht wurde und gibt </a:t>
            </a:r>
            <a:r>
              <a:rPr b="1"/>
              <a:t>True</a:t>
            </a:r>
            <a:r>
              <a:t> oder </a:t>
            </a:r>
            <a:r>
              <a:rPr b="1"/>
              <a:t>False</a:t>
            </a:r>
            <a:r>
              <a:t> zurück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328;p43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  <a:r>
              <a:t>Level 3.2 - </a:t>
            </a:r>
            <a:r>
              <a:rPr b="1"/>
              <a:t>Lösung</a:t>
            </a:r>
            <a:r>
              <a:t> </a:t>
            </a:r>
          </a:p>
        </p:txBody>
      </p:sp>
      <p:sp>
        <p:nvSpPr>
          <p:cNvPr id="293" name="Google Shape;329;p43"/>
          <p:cNvSpPr txBox="1"/>
          <p:nvPr/>
        </p:nvSpPr>
        <p:spPr>
          <a:xfrm>
            <a:off x="5160224" y="1044959"/>
            <a:ext cx="3983701" cy="2245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545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while not goal_reached():</a:t>
            </a:r>
          </a:p>
          <a:p>
            <a:pPr>
              <a:lnSpc>
                <a:spcPct val="150545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rotate_left()</a:t>
            </a:r>
          </a:p>
          <a:p>
            <a:pPr>
              <a:lnSpc>
                <a:spcPct val="150545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move()</a:t>
            </a:r>
          </a:p>
          <a:p>
            <a:pPr>
              <a:lnSpc>
                <a:spcPct val="150545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rotate_right()</a:t>
            </a:r>
          </a:p>
          <a:p>
            <a:pPr>
              <a:lnSpc>
                <a:spcPct val="150545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move()</a:t>
            </a:r>
          </a:p>
          <a:p>
            <a:pPr>
              <a:lnSpc>
                <a:spcPct val="115000"/>
              </a:lnSpc>
              <a:defRPr sz="13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br>
              <a:rPr b="1"/>
            </a:br>
          </a:p>
        </p:txBody>
      </p:sp>
      <p:pic>
        <p:nvPicPr>
          <p:cNvPr id="294" name="Google Shape;330;p43" descr="Google Shape;330;p43"/>
          <p:cNvPicPr>
            <a:picLocks noChangeAspect="1"/>
          </p:cNvPicPr>
          <p:nvPr/>
        </p:nvPicPr>
        <p:blipFill>
          <a:blip r:embed="rId2">
            <a:extLst/>
          </a:blip>
          <a:srcRect l="0" t="159" r="0" b="168"/>
          <a:stretch>
            <a:fillRect/>
          </a:stretch>
        </p:blipFill>
        <p:spPr>
          <a:xfrm>
            <a:off x="447749" y="1044937"/>
            <a:ext cx="4523811" cy="3820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335;p4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4 - If-Anweisungen</a:t>
            </a:r>
          </a:p>
        </p:txBody>
      </p:sp>
      <p:pic>
        <p:nvPicPr>
          <p:cNvPr id="297" name="Google Shape;336;p44" descr="Google Shape;336;p4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0799" y="1330924"/>
            <a:ext cx="2858375" cy="2083226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Google Shape;337;p44"/>
          <p:cNvSpPr txBox="1"/>
          <p:nvPr/>
        </p:nvSpPr>
        <p:spPr>
          <a:xfrm>
            <a:off x="5780799" y="729849"/>
            <a:ext cx="1744200" cy="44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r>
              <a:t>Operatoren</a:t>
            </a:r>
          </a:p>
        </p:txBody>
      </p:sp>
      <p:sp>
        <p:nvSpPr>
          <p:cNvPr id="299" name="Google Shape;338;p44"/>
          <p:cNvSpPr txBox="1"/>
          <p:nvPr/>
        </p:nvSpPr>
        <p:spPr>
          <a:xfrm>
            <a:off x="466774" y="1191550"/>
            <a:ext cx="4704002" cy="1483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if </a:t>
            </a:r>
            <a:r>
              <a:rPr b="0"/>
              <a:t>Bedingung:</a:t>
            </a:r>
          </a:p>
          <a:p>
            <a:pPr indent="457200"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Anweisung </a:t>
            </a:r>
          </a:p>
          <a:p>
            <a:pPr/>
            <a:endParaRPr sz="1800">
              <a:solidFill>
                <a:schemeClr val="accent2">
                  <a:lumOff val="21764"/>
                </a:schemeClr>
              </a:solidFill>
            </a:endParaRP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Anweisung wird ausgeführt nur wenn die Bedingung zu True ausgewertet wird</a:t>
            </a:r>
          </a:p>
        </p:txBody>
      </p:sp>
      <p:sp>
        <p:nvSpPr>
          <p:cNvPr id="300" name="Google Shape;339;p44"/>
          <p:cNvSpPr txBox="1"/>
          <p:nvPr/>
        </p:nvSpPr>
        <p:spPr>
          <a:xfrm>
            <a:off x="466775" y="2894650"/>
            <a:ext cx="5108100" cy="94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if </a:t>
            </a:r>
            <a:r>
              <a:rPr b="0"/>
              <a:t>1 &lt; 10:</a:t>
            </a:r>
          </a:p>
          <a:p>
            <a:pPr indent="457200"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print(“1 ist kleiner als 10”)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44;p4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4 - Else</a:t>
            </a:r>
          </a:p>
        </p:txBody>
      </p:sp>
      <p:pic>
        <p:nvPicPr>
          <p:cNvPr id="303" name="Google Shape;345;p45" descr="Google Shape;345;p4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0799" y="1330924"/>
            <a:ext cx="2858375" cy="2083226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Google Shape;346;p45"/>
          <p:cNvSpPr txBox="1"/>
          <p:nvPr/>
        </p:nvSpPr>
        <p:spPr>
          <a:xfrm>
            <a:off x="5780799" y="729849"/>
            <a:ext cx="1744200" cy="44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r>
              <a:t>Operatoren</a:t>
            </a:r>
          </a:p>
        </p:txBody>
      </p:sp>
      <p:sp>
        <p:nvSpPr>
          <p:cNvPr id="305" name="Google Shape;347;p45"/>
          <p:cNvSpPr txBox="1"/>
          <p:nvPr/>
        </p:nvSpPr>
        <p:spPr>
          <a:xfrm>
            <a:off x="466774" y="1191550"/>
            <a:ext cx="4704002" cy="1991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if </a:t>
            </a:r>
            <a:r>
              <a:rPr b="0"/>
              <a:t>Bedingung:</a:t>
            </a:r>
          </a:p>
          <a:p>
            <a:pPr indent="457200"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Anweisung </a:t>
            </a:r>
          </a:p>
          <a:p>
            <a:pPr>
              <a:defRPr b="1"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else:</a:t>
            </a:r>
          </a:p>
          <a:p>
            <a:pPr indent="457200"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Anweisung</a:t>
            </a:r>
          </a:p>
          <a:p>
            <a:pPr/>
            <a:endParaRPr sz="1800">
              <a:solidFill>
                <a:schemeClr val="accent2">
                  <a:lumOff val="21764"/>
                </a:schemeClr>
              </a:solidFill>
            </a:endParaRP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Else Block wird ausgeführt wenn die Bedingung zu False ausgewertet wird</a:t>
            </a:r>
          </a:p>
        </p:txBody>
      </p:sp>
      <p:sp>
        <p:nvSpPr>
          <p:cNvPr id="306" name="Google Shape;348;p45"/>
          <p:cNvSpPr txBox="1"/>
          <p:nvPr/>
        </p:nvSpPr>
        <p:spPr>
          <a:xfrm>
            <a:off x="466775" y="3575024"/>
            <a:ext cx="5108100" cy="170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if </a:t>
            </a:r>
            <a:r>
              <a:rPr b="0"/>
              <a:t>1 &lt; 10:</a:t>
            </a:r>
          </a:p>
          <a:p>
            <a:pPr indent="457200"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print(“1 ist kleiner als 10”)</a:t>
            </a:r>
          </a:p>
          <a:p>
            <a:pPr>
              <a:defRPr b="1"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else:</a:t>
            </a:r>
          </a:p>
          <a:p>
            <a:pPr indent="457200"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print(“1 ist größer als 10”)</a:t>
            </a:r>
          </a:p>
          <a:p>
            <a:pPr/>
            <a:endParaRPr sz="1800">
              <a:solidFill>
                <a:schemeClr val="accent2">
                  <a:lumOff val="21764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53;p4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4 - If-Else</a:t>
            </a:r>
          </a:p>
        </p:txBody>
      </p:sp>
      <p:sp>
        <p:nvSpPr>
          <p:cNvPr id="309" name="Google Shape;354;p46"/>
          <p:cNvSpPr txBox="1"/>
          <p:nvPr/>
        </p:nvSpPr>
        <p:spPr>
          <a:xfrm>
            <a:off x="466775" y="1191550"/>
            <a:ext cx="4727100" cy="1198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if </a:t>
            </a:r>
            <a:r>
              <a:rPr b="0"/>
              <a:t>Bedingung:</a:t>
            </a:r>
          </a:p>
          <a:p>
            <a:pPr indent="457200"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Anweisung </a:t>
            </a:r>
          </a:p>
          <a:p>
            <a:pPr>
              <a:defRPr b="1"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else:</a:t>
            </a:r>
          </a:p>
          <a:p>
            <a:pPr indent="457200"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Anweisung</a:t>
            </a:r>
          </a:p>
        </p:txBody>
      </p:sp>
      <p:sp>
        <p:nvSpPr>
          <p:cNvPr id="310" name="Google Shape;355;p46"/>
          <p:cNvSpPr txBox="1"/>
          <p:nvPr/>
        </p:nvSpPr>
        <p:spPr>
          <a:xfrm>
            <a:off x="367800" y="2865725"/>
            <a:ext cx="8042100" cy="622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Ein weiterer Bedingungs-Befehl: </a:t>
            </a:r>
            <a:r>
              <a:rPr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can_move_forward()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defRPr sz="1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Prüft ob der Spieler sich in Pfeilrichtung bewegen kann und gibt </a:t>
            </a:r>
            <a:r>
              <a:rPr b="1"/>
              <a:t>True</a:t>
            </a:r>
            <a:r>
              <a:t> oder </a:t>
            </a:r>
            <a:r>
              <a:rPr b="1"/>
              <a:t>False</a:t>
            </a:r>
            <a:r>
              <a:t> zurück</a:t>
            </a:r>
          </a:p>
        </p:txBody>
      </p:sp>
      <p:pic>
        <p:nvPicPr>
          <p:cNvPr id="311" name="Google Shape;356;p46" descr="Google Shape;356;p4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4075" y="3620299"/>
            <a:ext cx="1971676" cy="1257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Google Shape;357;p46" descr="Google Shape;357;p4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99449" y="3591724"/>
            <a:ext cx="1952626" cy="1314451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Google Shape;358;p46"/>
          <p:cNvSpPr txBox="1"/>
          <p:nvPr/>
        </p:nvSpPr>
        <p:spPr>
          <a:xfrm>
            <a:off x="3392449" y="3591724"/>
            <a:ext cx="9273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8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False</a:t>
            </a:r>
          </a:p>
        </p:txBody>
      </p:sp>
      <p:sp>
        <p:nvSpPr>
          <p:cNvPr id="314" name="Google Shape;359;p46"/>
          <p:cNvSpPr txBox="1"/>
          <p:nvPr/>
        </p:nvSpPr>
        <p:spPr>
          <a:xfrm>
            <a:off x="7113924" y="3591724"/>
            <a:ext cx="9273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8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True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64;p4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4.1 </a:t>
            </a:r>
          </a:p>
        </p:txBody>
      </p:sp>
      <p:sp>
        <p:nvSpPr>
          <p:cNvPr id="317" name="Google Shape;365;p47"/>
          <p:cNvSpPr txBox="1"/>
          <p:nvPr/>
        </p:nvSpPr>
        <p:spPr>
          <a:xfrm>
            <a:off x="4971550" y="756799"/>
            <a:ext cx="3909901" cy="7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Notwendige Befehle:</a:t>
            </a:r>
          </a:p>
        </p:txBody>
      </p:sp>
      <p:pic>
        <p:nvPicPr>
          <p:cNvPr id="318" name="Google Shape;366;p47" descr="Google Shape;366;p47"/>
          <p:cNvPicPr>
            <a:picLocks noChangeAspect="1"/>
          </p:cNvPicPr>
          <p:nvPr/>
        </p:nvPicPr>
        <p:blipFill>
          <a:blip r:embed="rId2">
            <a:extLst/>
          </a:blip>
          <a:srcRect l="0" t="169" r="0" b="178"/>
          <a:stretch>
            <a:fillRect/>
          </a:stretch>
        </p:blipFill>
        <p:spPr>
          <a:xfrm>
            <a:off x="447749" y="1044938"/>
            <a:ext cx="4523813" cy="3820975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Google Shape;367;p47"/>
          <p:cNvSpPr txBox="1"/>
          <p:nvPr/>
        </p:nvSpPr>
        <p:spPr>
          <a:xfrm>
            <a:off x="5061249" y="1182924"/>
            <a:ext cx="3730501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Bewegt den Spieler in Pfeilrichtung um einen Schritt nach vorne</a:t>
            </a:r>
          </a:p>
        </p:txBody>
      </p:sp>
      <p:sp>
        <p:nvSpPr>
          <p:cNvPr id="320" name="Google Shape;368;p47"/>
          <p:cNvSpPr txBox="1"/>
          <p:nvPr/>
        </p:nvSpPr>
        <p:spPr>
          <a:xfrm>
            <a:off x="5061249" y="2689924"/>
            <a:ext cx="3000002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rotate_left()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Dreht den Spieler um 90 Grad nach links</a:t>
            </a:r>
          </a:p>
        </p:txBody>
      </p:sp>
      <p:sp>
        <p:nvSpPr>
          <p:cNvPr id="321" name="Google Shape;369;p47"/>
          <p:cNvSpPr txBox="1"/>
          <p:nvPr/>
        </p:nvSpPr>
        <p:spPr>
          <a:xfrm>
            <a:off x="5061249" y="1879362"/>
            <a:ext cx="4163102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can_move_forward()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Prüft ob der Spieler sich in Pfeilrichtung bewegen kann und gibt </a:t>
            </a:r>
            <a:r>
              <a:rPr b="1"/>
              <a:t>True</a:t>
            </a:r>
            <a:r>
              <a:t> oder </a:t>
            </a:r>
            <a:r>
              <a:rPr b="1"/>
              <a:t>False</a:t>
            </a:r>
            <a:r>
              <a:t> zurück</a:t>
            </a:r>
          </a:p>
        </p:txBody>
      </p:sp>
      <p:sp>
        <p:nvSpPr>
          <p:cNvPr id="322" name="Google Shape;370;p47"/>
          <p:cNvSpPr txBox="1"/>
          <p:nvPr/>
        </p:nvSpPr>
        <p:spPr>
          <a:xfrm>
            <a:off x="5061249" y="3292574"/>
            <a:ext cx="3000002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rotate_right()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Dreht den Spieler um 90 Grad nach rechts</a:t>
            </a:r>
          </a:p>
        </p:txBody>
      </p:sp>
      <p:sp>
        <p:nvSpPr>
          <p:cNvPr id="323" name="Google Shape;371;p47"/>
          <p:cNvSpPr txBox="1"/>
          <p:nvPr/>
        </p:nvSpPr>
        <p:spPr>
          <a:xfrm>
            <a:off x="5061249" y="3923550"/>
            <a:ext cx="3000002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goal_reached()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prüft ob das Ziel erreicht wurde und gibt </a:t>
            </a:r>
            <a:r>
              <a:rPr b="1"/>
              <a:t>True</a:t>
            </a:r>
            <a:r>
              <a:t> oder </a:t>
            </a:r>
            <a:r>
              <a:rPr b="1"/>
              <a:t>False</a:t>
            </a:r>
            <a:r>
              <a:t> zurück</a:t>
            </a:r>
          </a:p>
        </p:txBody>
      </p:sp>
      <p:sp>
        <p:nvSpPr>
          <p:cNvPr id="324" name="Google Shape;372;p47"/>
          <p:cNvSpPr txBox="1"/>
          <p:nvPr/>
        </p:nvSpPr>
        <p:spPr>
          <a:xfrm>
            <a:off x="7458625" y="28549"/>
            <a:ext cx="1644601" cy="995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if </a:t>
            </a:r>
            <a:r>
              <a:rPr b="0"/>
              <a:t>Bedingung:</a:t>
            </a:r>
          </a:p>
          <a:p>
            <a:pPr indent="457200">
              <a:defRPr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Anweisung </a:t>
            </a:r>
          </a:p>
          <a:p>
            <a:pPr>
              <a:defRPr b="1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else:</a:t>
            </a:r>
          </a:p>
          <a:p>
            <a:pPr indent="457200">
              <a:defRPr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Anweisung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77;p48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  <a:r>
              <a:t>Level 4.1 - </a:t>
            </a:r>
            <a:r>
              <a:rPr b="1"/>
              <a:t>Lösung</a:t>
            </a:r>
            <a:r>
              <a:t> </a:t>
            </a:r>
          </a:p>
        </p:txBody>
      </p:sp>
      <p:sp>
        <p:nvSpPr>
          <p:cNvPr id="327" name="Google Shape;378;p48"/>
          <p:cNvSpPr txBox="1"/>
          <p:nvPr/>
        </p:nvSpPr>
        <p:spPr>
          <a:xfrm>
            <a:off x="5160224" y="1044959"/>
            <a:ext cx="3983701" cy="2819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545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while not goal_reached():</a:t>
            </a:r>
          </a:p>
          <a:p>
            <a:pPr>
              <a:lnSpc>
                <a:spcPct val="150545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if can_move_forward():</a:t>
            </a:r>
          </a:p>
          <a:p>
            <a:pPr>
              <a:lnSpc>
                <a:spcPct val="150545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	move()</a:t>
            </a:r>
          </a:p>
          <a:p>
            <a:pPr>
              <a:lnSpc>
                <a:spcPct val="150545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else:</a:t>
            </a:r>
          </a:p>
          <a:p>
            <a:pPr>
              <a:lnSpc>
                <a:spcPct val="150545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	rotate_left()</a:t>
            </a:r>
          </a:p>
          <a:p>
            <a:pPr>
              <a:lnSpc>
                <a:spcPct val="150545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	move()</a:t>
            </a:r>
          </a:p>
          <a:p>
            <a:pPr>
              <a:lnSpc>
                <a:spcPct val="150545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	rotate_right()</a:t>
            </a:r>
          </a:p>
          <a:p>
            <a:pPr>
              <a:lnSpc>
                <a:spcPct val="115000"/>
              </a:lnSpc>
              <a:defRPr sz="13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br>
              <a:rPr b="1"/>
            </a:br>
          </a:p>
        </p:txBody>
      </p:sp>
      <p:pic>
        <p:nvPicPr>
          <p:cNvPr id="328" name="Google Shape;379;p48" descr="Google Shape;379;p48"/>
          <p:cNvPicPr>
            <a:picLocks noChangeAspect="1"/>
          </p:cNvPicPr>
          <p:nvPr/>
        </p:nvPicPr>
        <p:blipFill>
          <a:blip r:embed="rId2">
            <a:extLst/>
          </a:blip>
          <a:srcRect l="0" t="169" r="0" b="178"/>
          <a:stretch>
            <a:fillRect/>
          </a:stretch>
        </p:blipFill>
        <p:spPr>
          <a:xfrm>
            <a:off x="447749" y="1044938"/>
            <a:ext cx="4523813" cy="3820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84;p4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4.2 </a:t>
            </a:r>
          </a:p>
        </p:txBody>
      </p:sp>
      <p:sp>
        <p:nvSpPr>
          <p:cNvPr id="331" name="Google Shape;385;p49"/>
          <p:cNvSpPr txBox="1"/>
          <p:nvPr/>
        </p:nvSpPr>
        <p:spPr>
          <a:xfrm>
            <a:off x="4971550" y="756799"/>
            <a:ext cx="3909901" cy="7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Notwendige Befehle:</a:t>
            </a:r>
          </a:p>
        </p:txBody>
      </p:sp>
      <p:pic>
        <p:nvPicPr>
          <p:cNvPr id="332" name="Google Shape;386;p49" descr="Google Shape;386;p49"/>
          <p:cNvPicPr>
            <a:picLocks noChangeAspect="1"/>
          </p:cNvPicPr>
          <p:nvPr/>
        </p:nvPicPr>
        <p:blipFill>
          <a:blip r:embed="rId2">
            <a:extLst/>
          </a:blip>
          <a:srcRect l="29" t="0" r="38" b="0"/>
          <a:stretch>
            <a:fillRect/>
          </a:stretch>
        </p:blipFill>
        <p:spPr>
          <a:xfrm>
            <a:off x="447749" y="1044937"/>
            <a:ext cx="4523814" cy="3820976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Google Shape;387;p49"/>
          <p:cNvSpPr txBox="1"/>
          <p:nvPr/>
        </p:nvSpPr>
        <p:spPr>
          <a:xfrm>
            <a:off x="5061249" y="1182924"/>
            <a:ext cx="3730501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Bewegt den Spieler in Pfeilrichtung um einen Schritt nach vorne</a:t>
            </a:r>
          </a:p>
        </p:txBody>
      </p:sp>
      <p:sp>
        <p:nvSpPr>
          <p:cNvPr id="334" name="Google Shape;388;p49"/>
          <p:cNvSpPr txBox="1"/>
          <p:nvPr/>
        </p:nvSpPr>
        <p:spPr>
          <a:xfrm>
            <a:off x="5061249" y="2689924"/>
            <a:ext cx="3000002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rotate_left()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Dreht den Spieler um 90 Grad nach links</a:t>
            </a:r>
          </a:p>
        </p:txBody>
      </p:sp>
      <p:sp>
        <p:nvSpPr>
          <p:cNvPr id="335" name="Google Shape;389;p49"/>
          <p:cNvSpPr txBox="1"/>
          <p:nvPr/>
        </p:nvSpPr>
        <p:spPr>
          <a:xfrm>
            <a:off x="5061249" y="1879362"/>
            <a:ext cx="4163102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can_move_forward()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Prüft ob der Spieler sich in Pfeilrichtung bewegen kann und gibt </a:t>
            </a:r>
            <a:r>
              <a:rPr b="1"/>
              <a:t>True</a:t>
            </a:r>
            <a:r>
              <a:t> oder </a:t>
            </a:r>
            <a:r>
              <a:rPr b="1"/>
              <a:t>False</a:t>
            </a:r>
            <a:r>
              <a:t> zurück</a:t>
            </a:r>
          </a:p>
        </p:txBody>
      </p:sp>
      <p:sp>
        <p:nvSpPr>
          <p:cNvPr id="336" name="Google Shape;390;p49"/>
          <p:cNvSpPr txBox="1"/>
          <p:nvPr/>
        </p:nvSpPr>
        <p:spPr>
          <a:xfrm>
            <a:off x="5061249" y="3328199"/>
            <a:ext cx="3000002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goal_reached()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prüft ob das Ziel erreicht wurde und gibt </a:t>
            </a:r>
            <a:r>
              <a:rPr b="1"/>
              <a:t>True</a:t>
            </a:r>
            <a:r>
              <a:t> oder </a:t>
            </a:r>
            <a:r>
              <a:rPr b="1"/>
              <a:t>False</a:t>
            </a:r>
            <a:r>
              <a:t> zurück</a:t>
            </a:r>
          </a:p>
        </p:txBody>
      </p:sp>
      <p:sp>
        <p:nvSpPr>
          <p:cNvPr id="337" name="Google Shape;391;p49"/>
          <p:cNvSpPr txBox="1"/>
          <p:nvPr/>
        </p:nvSpPr>
        <p:spPr>
          <a:xfrm>
            <a:off x="7458625" y="28549"/>
            <a:ext cx="1644601" cy="995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if </a:t>
            </a:r>
            <a:r>
              <a:rPr b="0"/>
              <a:t>Bedingung:</a:t>
            </a:r>
          </a:p>
          <a:p>
            <a:pPr indent="457200">
              <a:defRPr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Anweisung </a:t>
            </a:r>
          </a:p>
          <a:p>
            <a:pPr>
              <a:defRPr b="1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else:</a:t>
            </a:r>
          </a:p>
          <a:p>
            <a:pPr indent="457200">
              <a:defRPr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Anweisung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96;p5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  <a:r>
              <a:t>Level 4.2 - </a:t>
            </a:r>
            <a:r>
              <a:rPr b="1"/>
              <a:t>Lösung</a:t>
            </a:r>
            <a:r>
              <a:t> </a:t>
            </a:r>
          </a:p>
        </p:txBody>
      </p:sp>
      <p:pic>
        <p:nvPicPr>
          <p:cNvPr id="340" name="Google Shape;397;p50" descr="Google Shape;397;p50"/>
          <p:cNvPicPr>
            <a:picLocks noChangeAspect="1"/>
          </p:cNvPicPr>
          <p:nvPr/>
        </p:nvPicPr>
        <p:blipFill>
          <a:blip r:embed="rId2">
            <a:extLst/>
          </a:blip>
          <a:srcRect l="29" t="0" r="38" b="0"/>
          <a:stretch>
            <a:fillRect/>
          </a:stretch>
        </p:blipFill>
        <p:spPr>
          <a:xfrm>
            <a:off x="447749" y="1044937"/>
            <a:ext cx="4523814" cy="3820976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Google Shape;398;p50"/>
          <p:cNvSpPr txBox="1"/>
          <p:nvPr/>
        </p:nvSpPr>
        <p:spPr>
          <a:xfrm>
            <a:off x="5160224" y="1044959"/>
            <a:ext cx="3983701" cy="2193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while not goal_reached():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if can_move_forward():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	move()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else: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	rotate_left()</a:t>
            </a:r>
          </a:p>
          <a:p>
            <a:pPr>
              <a:lnSpc>
                <a:spcPct val="150545"/>
              </a:lnSpc>
            </a:pP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defRPr sz="13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br>
              <a:rPr b="1"/>
            </a:b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403;p5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5 - Variablen </a:t>
            </a:r>
          </a:p>
        </p:txBody>
      </p:sp>
      <p:sp>
        <p:nvSpPr>
          <p:cNvPr id="344" name="Google Shape;404;p51"/>
          <p:cNvSpPr txBox="1"/>
          <p:nvPr/>
        </p:nvSpPr>
        <p:spPr>
          <a:xfrm>
            <a:off x="311700" y="1183988"/>
            <a:ext cx="6926099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/>
            </a:lvl1pPr>
          </a:lstStyle>
          <a:p>
            <a:pPr/>
            <a:r>
              <a:t>Behälter (Container) zur Aufbewahrung von bestimmten Werten: Zeichenketten, Wahrheitswerte und Zahlen</a:t>
            </a:r>
          </a:p>
        </p:txBody>
      </p:sp>
      <p:sp>
        <p:nvSpPr>
          <p:cNvPr id="345" name="Google Shape;405;p51"/>
          <p:cNvSpPr txBox="1"/>
          <p:nvPr/>
        </p:nvSpPr>
        <p:spPr>
          <a:xfrm>
            <a:off x="392749" y="1688950"/>
            <a:ext cx="3730501" cy="2786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var = “Ich bin eine Variable”</a:t>
            </a:r>
          </a:p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print(var) </a:t>
            </a:r>
            <a:r>
              <a:rPr b="0"/>
              <a:t>// “Ich bin eine Variable”</a:t>
            </a:r>
          </a:p>
          <a:p>
            <a:pPr>
              <a:lnSpc>
                <a:spcPct val="150000"/>
              </a:lnSpc>
            </a:pPr>
            <a:endParaRPr b="1" sz="9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n1 = 10</a:t>
            </a:r>
          </a:p>
          <a:p>
            <a:pPr>
              <a:lnSpc>
                <a:spcPct val="150000"/>
              </a:lnSpc>
            </a:pPr>
            <a:endParaRPr b="1" sz="9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n2 = 15	</a:t>
            </a:r>
          </a:p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n2 = 5</a:t>
            </a:r>
          </a:p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n2 = n2 + 5</a:t>
            </a:r>
          </a:p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print(n2) </a:t>
            </a:r>
            <a:r>
              <a:rPr b="0"/>
              <a:t>// 10</a:t>
            </a:r>
          </a:p>
          <a:p>
            <a:pPr>
              <a:lnSpc>
                <a:spcPct val="150000"/>
              </a:lnSpc>
            </a:pPr>
            <a:endParaRPr b="1" sz="9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n2 += 5 </a:t>
            </a:r>
            <a:r>
              <a:rPr b="0"/>
              <a:t>// Dasselbe wir n2 = n2 +5</a:t>
            </a:r>
          </a:p>
          <a:p>
            <a:pPr>
              <a:lnSpc>
                <a:spcPct val="150000"/>
              </a:lnSpc>
            </a:pPr>
            <a:endParaRPr b="1" sz="9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</a:pPr>
            <a:endParaRPr b="1"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6" name="Google Shape;406;p51"/>
          <p:cNvSpPr txBox="1"/>
          <p:nvPr/>
        </p:nvSpPr>
        <p:spPr>
          <a:xfrm>
            <a:off x="5009224" y="2986253"/>
            <a:ext cx="3983700" cy="2193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zaehler = 0</a:t>
            </a:r>
          </a:p>
          <a:p>
            <a:pPr>
              <a:lnSpc>
                <a:spcPct val="115000"/>
              </a:lnSpc>
            </a:pP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while not goal_reached():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	move()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	zahler += 1</a:t>
            </a:r>
          </a:p>
          <a:p>
            <a:pPr>
              <a:lnSpc>
                <a:spcPct val="150545"/>
              </a:lnSpc>
            </a:pP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defRPr sz="13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br>
              <a:rPr b="1"/>
            </a:b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84;p16" descr="Google Shape;84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2249" y="1057767"/>
            <a:ext cx="5839502" cy="3115007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Google Shape;85;p1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Aufbau des Kurses</a:t>
            </a:r>
          </a:p>
        </p:txBody>
      </p:sp>
      <p:sp>
        <p:nvSpPr>
          <p:cNvPr id="132" name="Google Shape;86;p16"/>
          <p:cNvSpPr txBox="1"/>
          <p:nvPr/>
        </p:nvSpPr>
        <p:spPr>
          <a:xfrm>
            <a:off x="161774" y="2426124"/>
            <a:ext cx="911401" cy="430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Spieler</a:t>
            </a:r>
          </a:p>
        </p:txBody>
      </p:sp>
      <p:sp>
        <p:nvSpPr>
          <p:cNvPr id="133" name="Google Shape;87;p16"/>
          <p:cNvSpPr txBox="1"/>
          <p:nvPr/>
        </p:nvSpPr>
        <p:spPr>
          <a:xfrm>
            <a:off x="3554800" y="4315400"/>
            <a:ext cx="563101" cy="43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Ziel</a:t>
            </a:r>
          </a:p>
        </p:txBody>
      </p:sp>
      <p:sp>
        <p:nvSpPr>
          <p:cNvPr id="134" name="Google Shape;88;p16"/>
          <p:cNvSpPr txBox="1"/>
          <p:nvPr/>
        </p:nvSpPr>
        <p:spPr>
          <a:xfrm>
            <a:off x="7778099" y="2069150"/>
            <a:ext cx="1054201" cy="68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Code Eingabe</a:t>
            </a:r>
          </a:p>
        </p:txBody>
      </p:sp>
      <p:sp>
        <p:nvSpPr>
          <p:cNvPr id="135" name="Google Shape;89;p16"/>
          <p:cNvSpPr/>
          <p:nvPr/>
        </p:nvSpPr>
        <p:spPr>
          <a:xfrm>
            <a:off x="1037874" y="2658799"/>
            <a:ext cx="2081401" cy="2101"/>
          </a:xfrm>
          <a:prstGeom prst="line">
            <a:avLst/>
          </a:prstGeom>
          <a:ln>
            <a:solidFill>
              <a:srgbClr val="6D9EEB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6" name="Google Shape;90;p16"/>
          <p:cNvSpPr/>
          <p:nvPr/>
        </p:nvSpPr>
        <p:spPr>
          <a:xfrm flipV="1">
            <a:off x="3832450" y="2720450"/>
            <a:ext cx="7801" cy="1527901"/>
          </a:xfrm>
          <a:prstGeom prst="line">
            <a:avLst/>
          </a:prstGeom>
          <a:ln>
            <a:solidFill>
              <a:srgbClr val="6D9EEB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7" name="Google Shape;91;p16"/>
          <p:cNvSpPr/>
          <p:nvPr/>
        </p:nvSpPr>
        <p:spPr>
          <a:xfrm flipH="1">
            <a:off x="7079699" y="2394799"/>
            <a:ext cx="698401" cy="5102"/>
          </a:xfrm>
          <a:prstGeom prst="line">
            <a:avLst/>
          </a:prstGeom>
          <a:ln>
            <a:solidFill>
              <a:srgbClr val="6D9EEB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8" name="Google Shape;92;p16"/>
          <p:cNvSpPr txBox="1"/>
          <p:nvPr/>
        </p:nvSpPr>
        <p:spPr>
          <a:xfrm>
            <a:off x="5166150" y="4315400"/>
            <a:ext cx="2612101" cy="68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Code Ausführung</a:t>
            </a:r>
          </a:p>
          <a:p>
            <a:pPr algn="ctr">
              <a:defRPr sz="11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(Code wird nach jeder Ausführung zwischengespeichert)</a:t>
            </a:r>
          </a:p>
        </p:txBody>
      </p:sp>
      <p:sp>
        <p:nvSpPr>
          <p:cNvPr id="139" name="Google Shape;93;p16"/>
          <p:cNvSpPr/>
          <p:nvPr/>
        </p:nvSpPr>
        <p:spPr>
          <a:xfrm flipV="1">
            <a:off x="6471899" y="4033099"/>
            <a:ext cx="601" cy="282301"/>
          </a:xfrm>
          <a:prstGeom prst="line">
            <a:avLst/>
          </a:prstGeom>
          <a:ln>
            <a:solidFill>
              <a:srgbClr val="6D9EEB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411;p5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4/5 - If-Else</a:t>
            </a:r>
          </a:p>
        </p:txBody>
      </p:sp>
      <p:sp>
        <p:nvSpPr>
          <p:cNvPr id="349" name="Google Shape;412;p52"/>
          <p:cNvSpPr txBox="1"/>
          <p:nvPr/>
        </p:nvSpPr>
        <p:spPr>
          <a:xfrm>
            <a:off x="466775" y="1191550"/>
            <a:ext cx="4727100" cy="1198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if </a:t>
            </a:r>
            <a:r>
              <a:rPr b="0"/>
              <a:t>Bedingung:</a:t>
            </a:r>
          </a:p>
          <a:p>
            <a:pPr indent="457200"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Anweisung </a:t>
            </a:r>
          </a:p>
          <a:p>
            <a:pPr>
              <a:defRPr b="1"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else:</a:t>
            </a:r>
          </a:p>
          <a:p>
            <a:pPr indent="457200"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Anweisung</a:t>
            </a:r>
          </a:p>
        </p:txBody>
      </p:sp>
      <p:sp>
        <p:nvSpPr>
          <p:cNvPr id="350" name="Google Shape;413;p52"/>
          <p:cNvSpPr txBox="1"/>
          <p:nvPr/>
        </p:nvSpPr>
        <p:spPr>
          <a:xfrm>
            <a:off x="367800" y="2865725"/>
            <a:ext cx="8042100" cy="622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Ein weiterer Bedingungs-Befehl: </a:t>
            </a:r>
            <a:r>
              <a:rPr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is_on_coin()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defRPr sz="1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Prüft ob der Spieler sich auf einer Münze befindet und gibt </a:t>
            </a:r>
            <a:r>
              <a:rPr b="1"/>
              <a:t>True</a:t>
            </a:r>
            <a:r>
              <a:t> oder </a:t>
            </a:r>
            <a:r>
              <a:rPr b="1"/>
              <a:t>False</a:t>
            </a:r>
            <a:r>
              <a:t> zurück</a:t>
            </a:r>
          </a:p>
        </p:txBody>
      </p:sp>
      <p:sp>
        <p:nvSpPr>
          <p:cNvPr id="351" name="Google Shape;414;p52"/>
          <p:cNvSpPr txBox="1"/>
          <p:nvPr/>
        </p:nvSpPr>
        <p:spPr>
          <a:xfrm>
            <a:off x="3392449" y="3591724"/>
            <a:ext cx="9273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8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False</a:t>
            </a:r>
          </a:p>
        </p:txBody>
      </p:sp>
      <p:sp>
        <p:nvSpPr>
          <p:cNvPr id="352" name="Google Shape;415;p52"/>
          <p:cNvSpPr txBox="1"/>
          <p:nvPr/>
        </p:nvSpPr>
        <p:spPr>
          <a:xfrm>
            <a:off x="7113924" y="3591724"/>
            <a:ext cx="9273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8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True</a:t>
            </a:r>
          </a:p>
        </p:txBody>
      </p:sp>
      <p:pic>
        <p:nvPicPr>
          <p:cNvPr id="353" name="Google Shape;416;p52" descr="Google Shape;416;p5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2899" y="3692574"/>
            <a:ext cx="1251701" cy="1232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Google Shape;417;p52" descr="Google Shape;417;p5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6675" y="3730788"/>
            <a:ext cx="1263739" cy="1156451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Google Shape;418;p52"/>
          <p:cNvSpPr txBox="1"/>
          <p:nvPr/>
        </p:nvSpPr>
        <p:spPr>
          <a:xfrm>
            <a:off x="4526700" y="1902549"/>
            <a:ext cx="4617300" cy="58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collect_coin()</a:t>
            </a:r>
          </a:p>
          <a:p>
            <a:pPr>
              <a:lnSpc>
                <a:spcPct val="150000"/>
              </a:lnSpc>
              <a:defRPr sz="1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Sammelt Münze wenn sich der Spieler auf ihr befindet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423;p53"/>
          <p:cNvSpPr txBox="1"/>
          <p:nvPr/>
        </p:nvSpPr>
        <p:spPr>
          <a:xfrm>
            <a:off x="4971550" y="756799"/>
            <a:ext cx="3909901" cy="7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Notwendige Befehle:</a:t>
            </a:r>
          </a:p>
        </p:txBody>
      </p:sp>
      <p:sp>
        <p:nvSpPr>
          <p:cNvPr id="358" name="Google Shape;424;p53"/>
          <p:cNvSpPr txBox="1"/>
          <p:nvPr/>
        </p:nvSpPr>
        <p:spPr>
          <a:xfrm>
            <a:off x="5061249" y="1182924"/>
            <a:ext cx="3730501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Bewegt den Spieler in Pfeilrichtung um einen Schritt nach vorne</a:t>
            </a:r>
          </a:p>
        </p:txBody>
      </p:sp>
      <p:sp>
        <p:nvSpPr>
          <p:cNvPr id="359" name="Google Shape;425;p53"/>
          <p:cNvSpPr txBox="1"/>
          <p:nvPr/>
        </p:nvSpPr>
        <p:spPr>
          <a:xfrm>
            <a:off x="5061249" y="1921824"/>
            <a:ext cx="3730501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is_on_coin()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Prüft ob der Spieler auf einer Münze steht und gibt True oder False zurück</a:t>
            </a:r>
          </a:p>
        </p:txBody>
      </p:sp>
      <p:sp>
        <p:nvSpPr>
          <p:cNvPr id="360" name="Google Shape;426;p53"/>
          <p:cNvSpPr txBox="1"/>
          <p:nvPr/>
        </p:nvSpPr>
        <p:spPr>
          <a:xfrm>
            <a:off x="5061249" y="2689924"/>
            <a:ext cx="3730501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collect_coin()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Sammelt die Münze auf</a:t>
            </a:r>
          </a:p>
        </p:txBody>
      </p:sp>
      <p:sp>
        <p:nvSpPr>
          <p:cNvPr id="361" name="Google Shape;427;p53"/>
          <p:cNvSpPr txBox="1"/>
          <p:nvPr>
            <p:ph type="title"/>
          </p:nvPr>
        </p:nvSpPr>
        <p:spPr>
          <a:xfrm>
            <a:off x="292175" y="79374"/>
            <a:ext cx="1690199" cy="572702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5.1 </a:t>
            </a:r>
          </a:p>
        </p:txBody>
      </p:sp>
      <p:sp>
        <p:nvSpPr>
          <p:cNvPr id="362" name="Google Shape;428;p53"/>
          <p:cNvSpPr txBox="1"/>
          <p:nvPr/>
        </p:nvSpPr>
        <p:spPr>
          <a:xfrm>
            <a:off x="292175" y="572700"/>
            <a:ext cx="4427400" cy="330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50000"/>
              </a:lnSpc>
              <a:defRPr sz="1100">
                <a:solidFill>
                  <a:srgbClr val="1D2125"/>
                </a:solidFill>
              </a:defRPr>
            </a:lvl1pPr>
          </a:lstStyle>
          <a:p>
            <a:pPr/>
            <a:r>
              <a:t>Sammle 2 Münzen ein! Das Zielfeld muss nicht erreicht werden.</a:t>
            </a:r>
          </a:p>
        </p:txBody>
      </p:sp>
      <p:pic>
        <p:nvPicPr>
          <p:cNvPr id="363" name="Google Shape;429;p53" descr="Google Shape;429;p5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063" y="1009275"/>
            <a:ext cx="4427402" cy="3720797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Google Shape;406;p51"/>
          <p:cNvSpPr txBox="1"/>
          <p:nvPr/>
        </p:nvSpPr>
        <p:spPr>
          <a:xfrm>
            <a:off x="5009224" y="3267524"/>
            <a:ext cx="3983700" cy="2193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zaehler = 0</a:t>
            </a:r>
          </a:p>
          <a:p>
            <a:pPr>
              <a:lnSpc>
                <a:spcPct val="115000"/>
              </a:lnSpc>
            </a:pP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while not goal_reached():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	move()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	zahler += 1</a:t>
            </a:r>
          </a:p>
          <a:p>
            <a:pPr>
              <a:lnSpc>
                <a:spcPct val="150545"/>
              </a:lnSpc>
            </a:pP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defRPr sz="13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br>
              <a:rPr b="1"/>
            </a:br>
          </a:p>
        </p:txBody>
      </p:sp>
      <p:pic>
        <p:nvPicPr>
          <p:cNvPr id="365" name="Google Shape;336;p44" descr="Google Shape;336;p4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37128" y="2495001"/>
            <a:ext cx="1602046" cy="11675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434;p5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5.1 </a:t>
            </a:r>
          </a:p>
        </p:txBody>
      </p:sp>
      <p:sp>
        <p:nvSpPr>
          <p:cNvPr id="368" name="Google Shape;435;p54"/>
          <p:cNvSpPr txBox="1"/>
          <p:nvPr/>
        </p:nvSpPr>
        <p:spPr>
          <a:xfrm>
            <a:off x="4971550" y="680599"/>
            <a:ext cx="3909901" cy="455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Lösung</a:t>
            </a:r>
          </a:p>
        </p:txBody>
      </p:sp>
      <p:sp>
        <p:nvSpPr>
          <p:cNvPr id="369" name="Google Shape;436;p54"/>
          <p:cNvSpPr txBox="1"/>
          <p:nvPr/>
        </p:nvSpPr>
        <p:spPr>
          <a:xfrm>
            <a:off x="5075525" y="1268874"/>
            <a:ext cx="3000001" cy="2046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</a:pPr>
            <a:endParaRPr b="1" sz="1600"/>
          </a:p>
          <a:p>
            <a:pPr>
              <a:lnSpc>
                <a:spcPct val="150000"/>
              </a:lnSpc>
              <a:defRPr b="1" sz="1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coins = 0</a:t>
            </a:r>
          </a:p>
          <a:p>
            <a:pPr>
              <a:lnSpc>
                <a:spcPct val="150000"/>
              </a:lnSpc>
              <a:defRPr b="1" sz="1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while coins != 2:</a:t>
            </a:r>
          </a:p>
          <a:p>
            <a:pPr>
              <a:lnSpc>
                <a:spcPct val="150000"/>
              </a:lnSpc>
              <a:defRPr b="1" sz="1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if(is_on_coin()):</a:t>
            </a:r>
          </a:p>
          <a:p>
            <a:pPr>
              <a:lnSpc>
                <a:spcPct val="150000"/>
              </a:lnSpc>
              <a:defRPr b="1" sz="1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collect_coin()</a:t>
            </a:r>
          </a:p>
          <a:p>
            <a:pPr>
              <a:lnSpc>
                <a:spcPct val="150000"/>
              </a:lnSpc>
              <a:defRPr b="1" sz="1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coins += 1</a:t>
            </a:r>
          </a:p>
          <a:p>
            <a:pPr>
              <a:lnSpc>
                <a:spcPct val="150000"/>
              </a:lnSpc>
              <a:defRPr b="1" sz="1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move()</a:t>
            </a:r>
          </a:p>
        </p:txBody>
      </p:sp>
      <p:pic>
        <p:nvPicPr>
          <p:cNvPr id="370" name="Google Shape;437;p54" descr="Google Shape;437;p5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063" y="1009275"/>
            <a:ext cx="4427402" cy="3720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442;p5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6 - Listen</a:t>
            </a:r>
          </a:p>
        </p:txBody>
      </p:sp>
      <p:sp>
        <p:nvSpPr>
          <p:cNvPr id="373" name="Google Shape;443;p55"/>
          <p:cNvSpPr txBox="1"/>
          <p:nvPr/>
        </p:nvSpPr>
        <p:spPr>
          <a:xfrm>
            <a:off x="420275" y="1207500"/>
            <a:ext cx="8412000" cy="200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Listen können mehrere Werte auf einmal speichern</a:t>
            </a:r>
          </a:p>
          <a:p>
            <a:pPr/>
            <a:endParaRPr sz="1800">
              <a:solidFill>
                <a:schemeClr val="accent2">
                  <a:lumOff val="21764"/>
                </a:schemeClr>
              </a:solidFill>
            </a:endParaRP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list = [1, 2, 3, 4, 5]</a:t>
            </a: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another_list = [8, 1, 9]</a:t>
            </a:r>
          </a:p>
          <a:p>
            <a:pPr/>
            <a:endParaRPr sz="1800">
              <a:solidFill>
                <a:schemeClr val="accent2">
                  <a:lumOff val="21764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Einen Eintrag in einer Liste nennt man </a:t>
            </a:r>
            <a:r>
              <a:rPr b="1"/>
              <a:t>Element</a:t>
            </a:r>
            <a:endParaRPr b="1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448;p5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6 - Listen</a:t>
            </a:r>
          </a:p>
        </p:txBody>
      </p:sp>
      <p:sp>
        <p:nvSpPr>
          <p:cNvPr id="376" name="Google Shape;449;p56"/>
          <p:cNvSpPr txBox="1"/>
          <p:nvPr/>
        </p:nvSpPr>
        <p:spPr>
          <a:xfrm>
            <a:off x="420275" y="1207500"/>
            <a:ext cx="8412000" cy="3078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Jedes Element hat einen </a:t>
            </a:r>
            <a:r>
              <a:rPr b="1"/>
              <a:t>Index</a:t>
            </a:r>
            <a:endParaRPr b="1"/>
          </a:p>
          <a:p>
            <a:pPr marL="457200" indent="-342900">
              <a:buClr>
                <a:schemeClr val="accent2">
                  <a:lumOff val="21764"/>
                </a:schemeClr>
              </a:buClr>
              <a:buSzPts val="1800"/>
              <a:buFont typeface="Arial"/>
              <a:buChar char="●"/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Der Index dient der Durchnummerierung der Listenelemente</a:t>
            </a:r>
          </a:p>
          <a:p>
            <a:pPr marL="457200" indent="-342900">
              <a:buClr>
                <a:schemeClr val="accent2">
                  <a:lumOff val="21764"/>
                </a:schemeClr>
              </a:buClr>
              <a:buSzPts val="1800"/>
              <a:buFont typeface="Arial"/>
              <a:buChar char="●"/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Vorsicht! Die Indizes starten immer bei </a:t>
            </a:r>
            <a:r>
              <a:rPr b="1"/>
              <a:t>0</a:t>
            </a:r>
            <a:r>
              <a:t>!</a:t>
            </a:r>
          </a:p>
          <a:p>
            <a:pPr/>
            <a:endParaRPr sz="1800">
              <a:solidFill>
                <a:schemeClr val="accent2">
                  <a:lumOff val="21764"/>
                </a:schemeClr>
              </a:solidFill>
            </a:endParaRPr>
          </a:p>
          <a:p>
            <a:pPr/>
            <a:endParaRPr sz="1800">
              <a:solidFill>
                <a:schemeClr val="accent2">
                  <a:lumOff val="21764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list = [1, 2, 3, 4, 5]</a:t>
            </a:r>
          </a:p>
          <a:p>
            <a:pPr/>
            <a:endParaRPr sz="1800">
              <a:solidFill>
                <a:schemeClr val="accent2">
                  <a:lumOff val="21764"/>
                </a:schemeClr>
              </a:solidFill>
            </a:endParaRPr>
          </a:p>
          <a:p>
            <a:pPr marL="457200" indent="-342900">
              <a:buClr>
                <a:schemeClr val="accent2">
                  <a:lumOff val="21764"/>
                </a:schemeClr>
              </a:buClr>
              <a:buSzPts val="1800"/>
              <a:buFont typeface="Arial"/>
              <a:buChar char="●"/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Durch den Index kann man auf ein bestimmtes Element der Liste zugreifen</a:t>
            </a:r>
          </a:p>
          <a:p>
            <a:pPr/>
            <a:endParaRPr sz="1800">
              <a:solidFill>
                <a:schemeClr val="accent2">
                  <a:lumOff val="21764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elem = list[2] </a:t>
            </a: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Welches Element haben wir in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elem </a:t>
            </a:r>
            <a:r>
              <a:t>gespeichert?</a:t>
            </a:r>
          </a:p>
        </p:txBody>
      </p:sp>
      <p:sp>
        <p:nvSpPr>
          <p:cNvPr id="377" name="Google Shape;450;p56"/>
          <p:cNvSpPr txBox="1"/>
          <p:nvPr/>
        </p:nvSpPr>
        <p:spPr>
          <a:xfrm>
            <a:off x="1561049" y="2372424"/>
            <a:ext cx="2072402" cy="33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1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r>
              <a:t>0        1        2         3         4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448;p5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6 - Listen</a:t>
            </a:r>
          </a:p>
        </p:txBody>
      </p:sp>
      <p:sp>
        <p:nvSpPr>
          <p:cNvPr id="380" name="Google Shape;449;p56"/>
          <p:cNvSpPr txBox="1"/>
          <p:nvPr/>
        </p:nvSpPr>
        <p:spPr>
          <a:xfrm>
            <a:off x="420275" y="1207500"/>
            <a:ext cx="8412000" cy="2545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Listen können verändert werden</a:t>
            </a:r>
          </a:p>
          <a:p>
            <a:pPr marL="457200" indent="-342900">
              <a:buClr>
                <a:schemeClr val="accent2">
                  <a:lumOff val="21764"/>
                </a:schemeClr>
              </a:buClr>
              <a:buSzPts val="1800"/>
              <a:buFont typeface="Arial"/>
              <a:buChar char="●"/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Wir können neue Elemente hinten an die Liste anhängen</a:t>
            </a:r>
          </a:p>
          <a:p>
            <a:pPr/>
            <a:endParaRPr sz="1800">
              <a:solidFill>
                <a:schemeClr val="accent2">
                  <a:lumOff val="21764"/>
                </a:schemeClr>
              </a:solidFill>
            </a:endParaRPr>
          </a:p>
          <a:p>
            <a:pPr/>
            <a:endParaRPr sz="1800">
              <a:solidFill>
                <a:schemeClr val="accent2">
                  <a:lumOff val="21764"/>
                </a:schemeClr>
              </a:solidFill>
            </a:endParaRP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list = [1, 2, 3, 4, 5]</a:t>
            </a: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list.append(1)</a:t>
            </a: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list.append(8)</a:t>
            </a: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Wie sieht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list </a:t>
            </a:r>
            <a:r>
              <a:t>jetzt aus?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455;p5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6 - Listen</a:t>
            </a:r>
          </a:p>
        </p:txBody>
      </p:sp>
      <p:sp>
        <p:nvSpPr>
          <p:cNvPr id="383" name="Google Shape;456;p57"/>
          <p:cNvSpPr txBox="1"/>
          <p:nvPr/>
        </p:nvSpPr>
        <p:spPr>
          <a:xfrm>
            <a:off x="420275" y="1207500"/>
            <a:ext cx="8412000" cy="3390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Es gibt mehrere Operationen, die Listen verändern oder Informationen zu Listen ausgeben können</a:t>
            </a:r>
          </a:p>
          <a:p>
            <a:pPr/>
            <a:endParaRPr sz="1800">
              <a:solidFill>
                <a:schemeClr val="accent2">
                  <a:lumOff val="21764"/>
                </a:schemeClr>
              </a:solidFill>
            </a:endParaRPr>
          </a:p>
          <a:p>
            <a:pPr>
              <a:defRPr b="1"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Länge </a:t>
            </a:r>
            <a:r>
              <a:rPr b="0"/>
              <a:t>(wie viele Elemente sich in der Liste befinden): </a:t>
            </a:r>
          </a:p>
          <a:p>
            <a:pPr/>
            <a:endParaRPr sz="1800">
              <a:solidFill>
                <a:schemeClr val="accent2">
                  <a:lumOff val="21764"/>
                </a:schemeClr>
              </a:solidFill>
            </a:endParaRP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length =</a:t>
            </a:r>
            <a:r>
              <a:rPr b="1"/>
              <a:t> len</a:t>
            </a:r>
            <a:r>
              <a:t>(list)</a:t>
            </a: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Was ist der Wert von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t>?</a:t>
            </a:r>
          </a:p>
          <a:p>
            <a:pPr/>
            <a:endParaRPr sz="1800">
              <a:solidFill>
                <a:schemeClr val="accent2">
                  <a:lumOff val="21764"/>
                </a:schemeClr>
              </a:solidFill>
            </a:endParaRPr>
          </a:p>
          <a:p>
            <a:pPr>
              <a:defRPr b="1"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Aufsteigend sortieren</a:t>
            </a:r>
            <a:r>
              <a:rPr b="0"/>
              <a:t>: </a:t>
            </a:r>
          </a:p>
          <a:p>
            <a:pPr/>
            <a:endParaRPr sz="1800">
              <a:solidFill>
                <a:schemeClr val="accent2">
                  <a:lumOff val="21764"/>
                </a:schemeClr>
              </a:solidFill>
            </a:endParaRP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new_list = list.</a:t>
            </a:r>
            <a:r>
              <a:rPr b="1"/>
              <a:t>sort</a:t>
            </a:r>
            <a:r>
              <a:t>()</a:t>
            </a: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Wie sieht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new_list </a:t>
            </a:r>
            <a:r>
              <a:t>aus?</a:t>
            </a:r>
          </a:p>
        </p:txBody>
      </p:sp>
      <p:sp>
        <p:nvSpPr>
          <p:cNvPr id="384" name="Google Shape;457;p57"/>
          <p:cNvSpPr txBox="1"/>
          <p:nvPr/>
        </p:nvSpPr>
        <p:spPr>
          <a:xfrm>
            <a:off x="6191250" y="3148550"/>
            <a:ext cx="26412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list = [5, 2, 7]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462;p58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6 - Listen</a:t>
            </a:r>
          </a:p>
        </p:txBody>
      </p:sp>
      <p:sp>
        <p:nvSpPr>
          <p:cNvPr id="387" name="Google Shape;463;p58"/>
          <p:cNvSpPr txBox="1"/>
          <p:nvPr/>
        </p:nvSpPr>
        <p:spPr>
          <a:xfrm>
            <a:off x="420275" y="1207500"/>
            <a:ext cx="8412000" cy="396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Neuer Befehl: </a:t>
            </a:r>
            <a:r>
              <a:rPr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pick_up_coin()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defRPr sz="1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Sammelt Münze wenn sich der Spieler auf ihr befindet und gibt die ID der Münze zurück</a:t>
            </a:r>
          </a:p>
          <a:p>
            <a:pPr>
              <a:lnSpc>
                <a:spcPct val="150000"/>
              </a:lnSpc>
            </a:pP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42900">
              <a:lnSpc>
                <a:spcPct val="150000"/>
              </a:lnSpc>
              <a:buClr>
                <a:schemeClr val="accent2">
                  <a:lumOff val="21764"/>
                </a:schemeClr>
              </a:buClr>
              <a:buSzPts val="1800"/>
              <a:buFont typeface="Arial"/>
              <a:buChar char="●"/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Hat einen Rückgabewert </a:t>
            </a:r>
            <a:r>
              <a:rPr b="1"/>
              <a:t>und</a:t>
            </a:r>
            <a:endParaRPr b="1"/>
          </a:p>
          <a:p>
            <a:pPr marL="457200" indent="-342900">
              <a:lnSpc>
                <a:spcPct val="150000"/>
              </a:lnSpc>
              <a:buClr>
                <a:schemeClr val="accent2">
                  <a:lumOff val="21764"/>
                </a:schemeClr>
              </a:buClr>
              <a:buSzPts val="1800"/>
              <a:buFont typeface="Arial"/>
              <a:buChar char="●"/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Lässt die Münze verschwinden</a:t>
            </a:r>
          </a:p>
          <a:p>
            <a:pPr>
              <a:lnSpc>
                <a:spcPct val="150000"/>
              </a:lnSpc>
              <a:defRPr sz="1800">
                <a:solidFill>
                  <a:schemeClr val="accent2">
                    <a:lumOff val="21764"/>
                  </a:schemeClr>
                </a:solidFill>
              </a:defRPr>
            </a:pPr>
          </a:p>
          <a:p>
            <a:pPr>
              <a:lnSpc>
                <a:spcPct val="150000"/>
              </a:lnSpc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coins = []</a:t>
            </a:r>
          </a:p>
          <a:p>
            <a:pPr>
              <a:lnSpc>
                <a:spcPct val="150000"/>
              </a:lnSpc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coins.append(25)</a:t>
            </a:r>
          </a:p>
          <a:p>
            <a:pPr>
              <a:lnSpc>
                <a:spcPct val="150000"/>
              </a:lnSpc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Coins = [25]</a:t>
            </a:r>
          </a:p>
          <a:p>
            <a:pPr>
              <a:lnSpc>
                <a:spcPct val="150000"/>
              </a:lnSpc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Coins.append(8)</a:t>
            </a:r>
          </a:p>
          <a:p>
            <a:pPr>
              <a:lnSpc>
                <a:spcPct val="150000"/>
              </a:lnSpc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Coins = [25, 8]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468;p59"/>
          <p:cNvSpPr txBox="1"/>
          <p:nvPr>
            <p:ph type="title"/>
          </p:nvPr>
        </p:nvSpPr>
        <p:spPr>
          <a:xfrm>
            <a:off x="368375" y="79374"/>
            <a:ext cx="1690199" cy="572702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6.1 </a:t>
            </a:r>
          </a:p>
        </p:txBody>
      </p:sp>
      <p:sp>
        <p:nvSpPr>
          <p:cNvPr id="390" name="Google Shape;469;p59"/>
          <p:cNvSpPr txBox="1"/>
          <p:nvPr/>
        </p:nvSpPr>
        <p:spPr>
          <a:xfrm>
            <a:off x="4971550" y="756799"/>
            <a:ext cx="3909901" cy="7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Notwendige Befehle:</a:t>
            </a:r>
          </a:p>
        </p:txBody>
      </p:sp>
      <p:pic>
        <p:nvPicPr>
          <p:cNvPr id="391" name="Google Shape;470;p59" descr="Google Shape;470;p59"/>
          <p:cNvPicPr>
            <a:picLocks noChangeAspect="1"/>
          </p:cNvPicPr>
          <p:nvPr/>
        </p:nvPicPr>
        <p:blipFill>
          <a:blip r:embed="rId2">
            <a:extLst/>
          </a:blip>
          <a:srcRect l="0" t="248" r="0" b="248"/>
          <a:stretch>
            <a:fillRect/>
          </a:stretch>
        </p:blipFill>
        <p:spPr>
          <a:xfrm>
            <a:off x="447749" y="1044937"/>
            <a:ext cx="4523813" cy="3820978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Google Shape;471;p59"/>
          <p:cNvSpPr txBox="1"/>
          <p:nvPr/>
        </p:nvSpPr>
        <p:spPr>
          <a:xfrm>
            <a:off x="5061249" y="1182924"/>
            <a:ext cx="3730501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Bewegt den Spieler in Pfeilrichtung um einen Schritt nach vorne</a:t>
            </a:r>
          </a:p>
        </p:txBody>
      </p:sp>
      <p:sp>
        <p:nvSpPr>
          <p:cNvPr id="393" name="Google Shape;472;p59"/>
          <p:cNvSpPr txBox="1"/>
          <p:nvPr/>
        </p:nvSpPr>
        <p:spPr>
          <a:xfrm>
            <a:off x="5061249" y="1974850"/>
            <a:ext cx="3000002" cy="690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goal_reached()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prüft ob das Ziel erreicht wurde und gibt </a:t>
            </a:r>
            <a:r>
              <a:rPr b="1"/>
              <a:t>True</a:t>
            </a:r>
            <a:r>
              <a:t> oder </a:t>
            </a:r>
            <a:r>
              <a:rPr b="1"/>
              <a:t>False</a:t>
            </a:r>
            <a:r>
              <a:t> zurück</a:t>
            </a:r>
          </a:p>
        </p:txBody>
      </p:sp>
      <p:sp>
        <p:nvSpPr>
          <p:cNvPr id="394" name="Google Shape;473;p59"/>
          <p:cNvSpPr txBox="1"/>
          <p:nvPr/>
        </p:nvSpPr>
        <p:spPr>
          <a:xfrm>
            <a:off x="5061249" y="2766774"/>
            <a:ext cx="3000002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is_on_coin()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Prüft ob der Spieler sich auf einer Münze befindet und gibt </a:t>
            </a:r>
            <a:r>
              <a:rPr b="1"/>
              <a:t>True</a:t>
            </a:r>
            <a:r>
              <a:t> oder </a:t>
            </a:r>
            <a:r>
              <a:rPr b="1"/>
              <a:t>False</a:t>
            </a:r>
            <a:r>
              <a:t> zurück</a:t>
            </a:r>
          </a:p>
        </p:txBody>
      </p:sp>
      <p:sp>
        <p:nvSpPr>
          <p:cNvPr id="395" name="Google Shape;474;p59"/>
          <p:cNvSpPr txBox="1"/>
          <p:nvPr/>
        </p:nvSpPr>
        <p:spPr>
          <a:xfrm>
            <a:off x="5061249" y="3505675"/>
            <a:ext cx="3000002" cy="881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pick_up_coin()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Sammelt Münze wenn sich der Spieler auf ihr befindet und gibt die ID der Münze zurück</a:t>
            </a:r>
          </a:p>
        </p:txBody>
      </p:sp>
      <p:sp>
        <p:nvSpPr>
          <p:cNvPr id="396" name="Google Shape;475;p59"/>
          <p:cNvSpPr txBox="1"/>
          <p:nvPr/>
        </p:nvSpPr>
        <p:spPr>
          <a:xfrm>
            <a:off x="5061249" y="230150"/>
            <a:ext cx="3996301" cy="580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100">
                <a:solidFill>
                  <a:schemeClr val="accent2">
                    <a:lumOff val="21764"/>
                  </a:schemeClr>
                </a:solidFill>
              </a:defRPr>
            </a:pPr>
            <a:r>
              <a:t>Listenoperationen:</a:t>
            </a:r>
            <a:r>
              <a: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list[x] , len(list) , list.sort(), list.append(a)</a:t>
            </a:r>
          </a:p>
        </p:txBody>
      </p:sp>
      <p:sp>
        <p:nvSpPr>
          <p:cNvPr id="397" name="Google Shape;476;p59"/>
          <p:cNvSpPr txBox="1"/>
          <p:nvPr/>
        </p:nvSpPr>
        <p:spPr>
          <a:xfrm>
            <a:off x="368375" y="572700"/>
            <a:ext cx="4523700" cy="343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100"/>
            </a:pPr>
            <a:r>
              <a:t>Füge alle Münzen der Liste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coins</a:t>
            </a:r>
            <a:r>
              <a:t> hinzu, bevor du das Ziel erreichst!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481;p6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  <a:r>
              <a:t>Level 6.1 - </a:t>
            </a:r>
            <a:r>
              <a:rPr b="1"/>
              <a:t>Lösung</a:t>
            </a:r>
            <a:r>
              <a:t> </a:t>
            </a:r>
          </a:p>
        </p:txBody>
      </p:sp>
      <p:sp>
        <p:nvSpPr>
          <p:cNvPr id="400" name="Google Shape;482;p60"/>
          <p:cNvSpPr txBox="1"/>
          <p:nvPr/>
        </p:nvSpPr>
        <p:spPr>
          <a:xfrm>
            <a:off x="5094444" y="1044959"/>
            <a:ext cx="4049481" cy="2193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while not goal_reached():</a:t>
            </a:r>
          </a:p>
          <a:p>
            <a:pPr lvl="8"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if is_on_coin():</a:t>
            </a:r>
          </a:p>
          <a:p>
            <a:pPr lvl="8"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coins.append(pick_up_coin())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move()</a:t>
            </a:r>
          </a:p>
          <a:p>
            <a:pPr>
              <a:lnSpc>
                <a:spcPct val="115000"/>
              </a:lnSpc>
            </a:pP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545"/>
              </a:lnSpc>
            </a:pP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defRPr sz="13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br>
              <a:rPr b="1"/>
            </a:br>
          </a:p>
        </p:txBody>
      </p:sp>
      <p:pic>
        <p:nvPicPr>
          <p:cNvPr id="401" name="Google Shape;483;p60" descr="Google Shape;483;p60"/>
          <p:cNvPicPr>
            <a:picLocks noChangeAspect="1"/>
          </p:cNvPicPr>
          <p:nvPr/>
        </p:nvPicPr>
        <p:blipFill>
          <a:blip r:embed="rId2">
            <a:extLst/>
          </a:blip>
          <a:srcRect l="0" t="248" r="0" b="248"/>
          <a:stretch>
            <a:fillRect/>
          </a:stretch>
        </p:blipFill>
        <p:spPr>
          <a:xfrm>
            <a:off x="447749" y="1044937"/>
            <a:ext cx="4523813" cy="38209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98;p1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Aufbau des Kurses</a:t>
            </a:r>
          </a:p>
        </p:txBody>
      </p:sp>
      <p:sp>
        <p:nvSpPr>
          <p:cNvPr id="142" name="Google Shape;99;p17"/>
          <p:cNvSpPr txBox="1"/>
          <p:nvPr/>
        </p:nvSpPr>
        <p:spPr>
          <a:xfrm>
            <a:off x="420275" y="1207500"/>
            <a:ext cx="8412000" cy="124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Ziel muss erreicht werden, und zwar:</a:t>
            </a:r>
          </a:p>
          <a:p>
            <a:pPr marL="457200" indent="-342900">
              <a:buClr>
                <a:schemeClr val="accent2">
                  <a:lumOff val="21764"/>
                </a:schemeClr>
              </a:buClr>
              <a:buSzPts val="1800"/>
              <a:buFont typeface="Arial"/>
              <a:buChar char="●"/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Mit einer Ausführung des Codes</a:t>
            </a:r>
          </a:p>
          <a:p>
            <a:pPr marL="457200" indent="-342900">
              <a:buClr>
                <a:schemeClr val="accent2">
                  <a:lumOff val="21764"/>
                </a:schemeClr>
              </a:buClr>
              <a:buSzPts val="1800"/>
              <a:buFont typeface="Arial"/>
              <a:buChar char="●"/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Ohne gegen die Wand zu laufen</a:t>
            </a:r>
          </a:p>
          <a:p>
            <a:pPr marL="457200" indent="-342900">
              <a:buClr>
                <a:schemeClr val="accent2">
                  <a:lumOff val="21764"/>
                </a:schemeClr>
              </a:buClr>
              <a:buSzPts val="1800"/>
              <a:buFont typeface="Arial"/>
              <a:buChar char="●"/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Teilweise mit einer bestimmten Bedingung, je nach Level</a:t>
            </a:r>
          </a:p>
        </p:txBody>
      </p:sp>
      <p:pic>
        <p:nvPicPr>
          <p:cNvPr id="143" name="Google Shape;100;p17" descr="Google Shape;100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5624" y="2451799"/>
            <a:ext cx="3078401" cy="261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88;p61"/>
          <p:cNvSpPr txBox="1"/>
          <p:nvPr/>
        </p:nvSpPr>
        <p:spPr>
          <a:xfrm>
            <a:off x="4971550" y="756799"/>
            <a:ext cx="3909901" cy="7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Notwendige Befehle:</a:t>
            </a:r>
          </a:p>
        </p:txBody>
      </p:sp>
      <p:pic>
        <p:nvPicPr>
          <p:cNvPr id="404" name="Google Shape;489;p61" descr="Google Shape;489;p61"/>
          <p:cNvPicPr>
            <a:picLocks noChangeAspect="1"/>
          </p:cNvPicPr>
          <p:nvPr/>
        </p:nvPicPr>
        <p:blipFill>
          <a:blip r:embed="rId2">
            <a:extLst/>
          </a:blip>
          <a:srcRect l="0" t="308" r="0" b="307"/>
          <a:stretch>
            <a:fillRect/>
          </a:stretch>
        </p:blipFill>
        <p:spPr>
          <a:xfrm>
            <a:off x="447749" y="1044937"/>
            <a:ext cx="4523813" cy="3820978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Google Shape;490;p61"/>
          <p:cNvSpPr txBox="1"/>
          <p:nvPr/>
        </p:nvSpPr>
        <p:spPr>
          <a:xfrm>
            <a:off x="5061249" y="1126838"/>
            <a:ext cx="3730501" cy="640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50000"/>
              </a:lnSpc>
              <a:defRPr sz="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Bewegt den Spieler in Pfeilrichtung um einen Schritt nach vorne</a:t>
            </a:r>
          </a:p>
        </p:txBody>
      </p:sp>
      <p:sp>
        <p:nvSpPr>
          <p:cNvPr id="406" name="Google Shape;491;p61"/>
          <p:cNvSpPr txBox="1"/>
          <p:nvPr/>
        </p:nvSpPr>
        <p:spPr>
          <a:xfrm>
            <a:off x="5061249" y="4519550"/>
            <a:ext cx="3308101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goal_reached()</a:t>
            </a:r>
          </a:p>
          <a:p>
            <a:pPr>
              <a:lnSpc>
                <a:spcPct val="150000"/>
              </a:lnSpc>
              <a:defRPr sz="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prüft ob das Ziel erreicht wurde und gibt </a:t>
            </a:r>
            <a:r>
              <a:rPr b="1"/>
              <a:t>True</a:t>
            </a:r>
            <a:r>
              <a:t> oder </a:t>
            </a:r>
            <a:r>
              <a:rPr b="1"/>
              <a:t>False</a:t>
            </a:r>
            <a:r>
              <a:t> zurück</a:t>
            </a:r>
          </a:p>
        </p:txBody>
      </p:sp>
      <p:sp>
        <p:nvSpPr>
          <p:cNvPr id="407" name="Google Shape;492;p61"/>
          <p:cNvSpPr txBox="1"/>
          <p:nvPr/>
        </p:nvSpPr>
        <p:spPr>
          <a:xfrm>
            <a:off x="5061249" y="2632462"/>
            <a:ext cx="3481201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is_on_coin()</a:t>
            </a:r>
          </a:p>
          <a:p>
            <a:pPr>
              <a:lnSpc>
                <a:spcPct val="150000"/>
              </a:lnSpc>
              <a:defRPr sz="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Prüft ob der Spieler sich auf einer Münze befindet und gibt </a:t>
            </a:r>
            <a:r>
              <a:rPr b="1"/>
              <a:t>True</a:t>
            </a:r>
            <a:r>
              <a:t> oder </a:t>
            </a:r>
            <a:r>
              <a:rPr b="1"/>
              <a:t>False</a:t>
            </a:r>
            <a:r>
              <a:t> zurück</a:t>
            </a:r>
          </a:p>
        </p:txBody>
      </p:sp>
      <p:sp>
        <p:nvSpPr>
          <p:cNvPr id="408" name="Google Shape;493;p61"/>
          <p:cNvSpPr txBox="1"/>
          <p:nvPr/>
        </p:nvSpPr>
        <p:spPr>
          <a:xfrm>
            <a:off x="5061249" y="3281050"/>
            <a:ext cx="3308101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pick_up_coin()</a:t>
            </a:r>
          </a:p>
          <a:p>
            <a:pPr>
              <a:lnSpc>
                <a:spcPct val="150000"/>
              </a:lnSpc>
              <a:defRPr sz="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Sammelt Münze wenn sich der Spieler auf ihr befindet und gibt die ID der Münze zurück</a:t>
            </a:r>
          </a:p>
        </p:txBody>
      </p:sp>
      <p:sp>
        <p:nvSpPr>
          <p:cNvPr id="409" name="Google Shape;494;p61"/>
          <p:cNvSpPr txBox="1"/>
          <p:nvPr/>
        </p:nvSpPr>
        <p:spPr>
          <a:xfrm>
            <a:off x="5061249" y="3915362"/>
            <a:ext cx="4163102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can_move_forward()</a:t>
            </a:r>
          </a:p>
          <a:p>
            <a:pPr>
              <a:lnSpc>
                <a:spcPct val="150000"/>
              </a:lnSpc>
              <a:defRPr sz="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Prüft ob der Spieler sich in Pfeilrichtung bewegen kann und gibt </a:t>
            </a:r>
            <a:r>
              <a:rPr b="1"/>
              <a:t>True</a:t>
            </a:r>
            <a:r>
              <a:t> oder </a:t>
            </a:r>
            <a:r>
              <a:rPr b="1"/>
              <a:t>False</a:t>
            </a:r>
            <a:r>
              <a:t> zurück</a:t>
            </a:r>
          </a:p>
        </p:txBody>
      </p:sp>
      <p:sp>
        <p:nvSpPr>
          <p:cNvPr id="410" name="Google Shape;495;p61"/>
          <p:cNvSpPr txBox="1"/>
          <p:nvPr/>
        </p:nvSpPr>
        <p:spPr>
          <a:xfrm>
            <a:off x="5061249" y="2171675"/>
            <a:ext cx="3000002" cy="46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rotate_left()</a:t>
            </a:r>
          </a:p>
          <a:p>
            <a:pPr>
              <a:lnSpc>
                <a:spcPct val="150000"/>
              </a:lnSpc>
              <a:defRPr sz="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Dreht den Spieler um 90 Grad nach links</a:t>
            </a:r>
          </a:p>
        </p:txBody>
      </p:sp>
      <p:sp>
        <p:nvSpPr>
          <p:cNvPr id="411" name="Google Shape;496;p61"/>
          <p:cNvSpPr txBox="1"/>
          <p:nvPr/>
        </p:nvSpPr>
        <p:spPr>
          <a:xfrm>
            <a:off x="5061249" y="1713675"/>
            <a:ext cx="3000002" cy="4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rotate_right()</a:t>
            </a:r>
          </a:p>
          <a:p>
            <a:pPr>
              <a:lnSpc>
                <a:spcPct val="150000"/>
              </a:lnSpc>
              <a:defRPr sz="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Dreht den Spieler um 90 Grad nach rechts</a:t>
            </a:r>
          </a:p>
        </p:txBody>
      </p:sp>
      <p:sp>
        <p:nvSpPr>
          <p:cNvPr id="412" name="Google Shape;497;p61"/>
          <p:cNvSpPr txBox="1"/>
          <p:nvPr/>
        </p:nvSpPr>
        <p:spPr>
          <a:xfrm>
            <a:off x="5061249" y="230150"/>
            <a:ext cx="3996301" cy="580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100">
                <a:solidFill>
                  <a:schemeClr val="accent2">
                    <a:lumOff val="21764"/>
                  </a:schemeClr>
                </a:solidFill>
              </a:defRPr>
            </a:pPr>
            <a:r>
              <a:t>Listenoperationen:</a:t>
            </a:r>
            <a:r>
              <a: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list[x] , len(list) , list.sort(), </a:t>
            </a:r>
            <a:r>
              <a: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list.append(a)</a:t>
            </a:r>
          </a:p>
        </p:txBody>
      </p:sp>
      <p:sp>
        <p:nvSpPr>
          <p:cNvPr id="413" name="Google Shape;498;p61"/>
          <p:cNvSpPr txBox="1"/>
          <p:nvPr>
            <p:ph type="title"/>
          </p:nvPr>
        </p:nvSpPr>
        <p:spPr>
          <a:xfrm>
            <a:off x="368375" y="79374"/>
            <a:ext cx="1690199" cy="572702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6.2 </a:t>
            </a:r>
          </a:p>
        </p:txBody>
      </p:sp>
      <p:sp>
        <p:nvSpPr>
          <p:cNvPr id="414" name="Google Shape;499;p61"/>
          <p:cNvSpPr txBox="1"/>
          <p:nvPr/>
        </p:nvSpPr>
        <p:spPr>
          <a:xfrm>
            <a:off x="368375" y="572700"/>
            <a:ext cx="4523700" cy="343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100"/>
            </a:pPr>
            <a:r>
              <a:t>Füge alle Münzen der Liste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coins</a:t>
            </a:r>
            <a:r>
              <a:t> hinzu, bevor du das Ziel erreichst!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504;p6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  <a:r>
              <a:t>Level 6.2 - </a:t>
            </a:r>
            <a:r>
              <a:rPr b="1"/>
              <a:t>Lösung</a:t>
            </a:r>
            <a:r>
              <a:t> </a:t>
            </a:r>
          </a:p>
        </p:txBody>
      </p:sp>
      <p:sp>
        <p:nvSpPr>
          <p:cNvPr id="417" name="Google Shape;505;p62"/>
          <p:cNvSpPr txBox="1"/>
          <p:nvPr/>
        </p:nvSpPr>
        <p:spPr>
          <a:xfrm>
            <a:off x="5160224" y="1044949"/>
            <a:ext cx="3983701" cy="416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while not goal_reached():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rotate_left()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while not is_on_coin():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	move()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coins.append(pick_up_coin())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rotate_right()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rotate_right()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while can_move_forward():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	move()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rotate_left()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move()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move()</a:t>
            </a:r>
          </a:p>
          <a:p>
            <a:pPr>
              <a:lnSpc>
                <a:spcPct val="115000"/>
              </a:lnSpc>
            </a:pP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545"/>
              </a:lnSpc>
            </a:pP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defRPr sz="13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br>
              <a:rPr b="1"/>
            </a:br>
          </a:p>
        </p:txBody>
      </p:sp>
      <p:pic>
        <p:nvPicPr>
          <p:cNvPr id="418" name="Google Shape;506;p62" descr="Google Shape;506;p62"/>
          <p:cNvPicPr>
            <a:picLocks noChangeAspect="1"/>
          </p:cNvPicPr>
          <p:nvPr/>
        </p:nvPicPr>
        <p:blipFill>
          <a:blip r:embed="rId2">
            <a:extLst/>
          </a:blip>
          <a:srcRect l="0" t="308" r="0" b="307"/>
          <a:stretch>
            <a:fillRect/>
          </a:stretch>
        </p:blipFill>
        <p:spPr>
          <a:xfrm>
            <a:off x="447749" y="1044937"/>
            <a:ext cx="4523813" cy="38209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511;p63"/>
          <p:cNvSpPr txBox="1"/>
          <p:nvPr/>
        </p:nvSpPr>
        <p:spPr>
          <a:xfrm>
            <a:off x="4971550" y="756799"/>
            <a:ext cx="3909901" cy="7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Notwendige Befehle:</a:t>
            </a:r>
          </a:p>
        </p:txBody>
      </p:sp>
      <p:pic>
        <p:nvPicPr>
          <p:cNvPr id="421" name="Google Shape;512;p63" descr="Google Shape;512;p63"/>
          <p:cNvPicPr>
            <a:picLocks noChangeAspect="1"/>
          </p:cNvPicPr>
          <p:nvPr/>
        </p:nvPicPr>
        <p:blipFill>
          <a:blip r:embed="rId2">
            <a:extLst/>
          </a:blip>
          <a:srcRect l="0" t="308" r="0" b="307"/>
          <a:stretch>
            <a:fillRect/>
          </a:stretch>
        </p:blipFill>
        <p:spPr>
          <a:xfrm>
            <a:off x="447749" y="1044937"/>
            <a:ext cx="4523811" cy="3820980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Google Shape;513;p63"/>
          <p:cNvSpPr txBox="1"/>
          <p:nvPr/>
        </p:nvSpPr>
        <p:spPr>
          <a:xfrm>
            <a:off x="5061249" y="1126838"/>
            <a:ext cx="3730501" cy="690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Bewegt den Spieler in Pfeilrichtung um einen Schritt nach vorne</a:t>
            </a:r>
          </a:p>
        </p:txBody>
      </p:sp>
      <p:sp>
        <p:nvSpPr>
          <p:cNvPr id="423" name="Google Shape;514;p63"/>
          <p:cNvSpPr txBox="1"/>
          <p:nvPr/>
        </p:nvSpPr>
        <p:spPr>
          <a:xfrm>
            <a:off x="5061249" y="3702725"/>
            <a:ext cx="3308101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goal_reached()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prüft ob das Ziel erreicht wurde und gibt </a:t>
            </a:r>
            <a:r>
              <a:rPr b="1"/>
              <a:t>True</a:t>
            </a:r>
            <a:r>
              <a:t> oder </a:t>
            </a:r>
            <a:r>
              <a:rPr b="1"/>
              <a:t>False</a:t>
            </a:r>
            <a:r>
              <a:t> zurück</a:t>
            </a:r>
          </a:p>
        </p:txBody>
      </p:sp>
      <p:sp>
        <p:nvSpPr>
          <p:cNvPr id="424" name="Google Shape;515;p63"/>
          <p:cNvSpPr txBox="1"/>
          <p:nvPr/>
        </p:nvSpPr>
        <p:spPr>
          <a:xfrm>
            <a:off x="5061249" y="2919324"/>
            <a:ext cx="3308101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pick_up_coin()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Sammelt Münze wenn sich der Spieler auf ihr befindet und gibt die ID der Münze zurück</a:t>
            </a:r>
          </a:p>
        </p:txBody>
      </p:sp>
      <p:sp>
        <p:nvSpPr>
          <p:cNvPr id="425" name="Google Shape;516;p63"/>
          <p:cNvSpPr txBox="1"/>
          <p:nvPr/>
        </p:nvSpPr>
        <p:spPr>
          <a:xfrm>
            <a:off x="5061249" y="2343824"/>
            <a:ext cx="3000002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rotate_left()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Dreht den Spieler um 90 Grad nach links</a:t>
            </a:r>
          </a:p>
        </p:txBody>
      </p:sp>
      <p:sp>
        <p:nvSpPr>
          <p:cNvPr id="426" name="Google Shape;517;p63"/>
          <p:cNvSpPr txBox="1"/>
          <p:nvPr/>
        </p:nvSpPr>
        <p:spPr>
          <a:xfrm>
            <a:off x="5061249" y="1812825"/>
            <a:ext cx="3000002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rotate_right()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Dreht den Spieler um 90 Grad nach rechts</a:t>
            </a:r>
          </a:p>
        </p:txBody>
      </p:sp>
      <p:sp>
        <p:nvSpPr>
          <p:cNvPr id="427" name="Google Shape;518;p63"/>
          <p:cNvSpPr txBox="1"/>
          <p:nvPr/>
        </p:nvSpPr>
        <p:spPr>
          <a:xfrm>
            <a:off x="5061249" y="230150"/>
            <a:ext cx="3996301" cy="580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100">
                <a:solidFill>
                  <a:schemeClr val="accent2">
                    <a:lumOff val="21764"/>
                  </a:schemeClr>
                </a:solidFill>
              </a:defRPr>
            </a:pPr>
            <a:r>
              <a:t>Listenoperationen:</a:t>
            </a:r>
            <a:r>
              <a: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list[x] , len(list) , list.sort(), </a:t>
            </a:r>
            <a:r>
              <a: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list.append(a)</a:t>
            </a:r>
          </a:p>
        </p:txBody>
      </p:sp>
      <p:sp>
        <p:nvSpPr>
          <p:cNvPr id="428" name="Google Shape;519;p63"/>
          <p:cNvSpPr txBox="1"/>
          <p:nvPr>
            <p:ph type="title"/>
          </p:nvPr>
        </p:nvSpPr>
        <p:spPr>
          <a:xfrm>
            <a:off x="368375" y="79374"/>
            <a:ext cx="1690199" cy="572702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6.3 </a:t>
            </a:r>
          </a:p>
        </p:txBody>
      </p:sp>
      <p:sp>
        <p:nvSpPr>
          <p:cNvPr id="429" name="Google Shape;520;p63"/>
          <p:cNvSpPr txBox="1"/>
          <p:nvPr/>
        </p:nvSpPr>
        <p:spPr>
          <a:xfrm>
            <a:off x="368375" y="519775"/>
            <a:ext cx="4427400" cy="801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100"/>
            </a:pPr>
            <a:r>
              <a:t>Füge alle Münzen der Liste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coins </a:t>
            </a:r>
            <a:r>
              <a:t>hinzu und sortiere sie aufsteigend, bevor du das Ziel erreichst!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525;p6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  <a:r>
              <a:t>Level 6.3 - </a:t>
            </a:r>
            <a:r>
              <a:rPr b="1"/>
              <a:t>Lösung</a:t>
            </a:r>
            <a:r>
              <a:t> </a:t>
            </a:r>
          </a:p>
        </p:txBody>
      </p:sp>
      <p:sp>
        <p:nvSpPr>
          <p:cNvPr id="432" name="Google Shape;526;p64"/>
          <p:cNvSpPr txBox="1"/>
          <p:nvPr/>
        </p:nvSpPr>
        <p:spPr>
          <a:xfrm>
            <a:off x="5160224" y="1044949"/>
            <a:ext cx="3900601" cy="3289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while not goal_reached():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rotate_left()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move()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coins.append(pick_up_coin())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coins.sort()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rotate_right()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move()</a:t>
            </a:r>
          </a:p>
          <a:p>
            <a:pPr>
              <a:lnSpc>
                <a:spcPct val="115000"/>
              </a:lnSpc>
            </a:pP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545"/>
              </a:lnSpc>
            </a:pP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defRPr sz="13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br>
              <a:rPr b="1"/>
            </a:br>
          </a:p>
        </p:txBody>
      </p:sp>
      <p:pic>
        <p:nvPicPr>
          <p:cNvPr id="433" name="Google Shape;527;p64" descr="Google Shape;527;p64"/>
          <p:cNvPicPr>
            <a:picLocks noChangeAspect="1"/>
          </p:cNvPicPr>
          <p:nvPr/>
        </p:nvPicPr>
        <p:blipFill>
          <a:blip r:embed="rId2">
            <a:extLst/>
          </a:blip>
          <a:srcRect l="0" t="308" r="0" b="307"/>
          <a:stretch>
            <a:fillRect/>
          </a:stretch>
        </p:blipFill>
        <p:spPr>
          <a:xfrm>
            <a:off x="447749" y="1044937"/>
            <a:ext cx="4523811" cy="3820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532;p65"/>
          <p:cNvSpPr txBox="1"/>
          <p:nvPr/>
        </p:nvSpPr>
        <p:spPr>
          <a:xfrm>
            <a:off x="4971550" y="756799"/>
            <a:ext cx="3909901" cy="7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Notwendige Befehle:</a:t>
            </a:r>
          </a:p>
        </p:txBody>
      </p:sp>
      <p:pic>
        <p:nvPicPr>
          <p:cNvPr id="436" name="Google Shape;533;p65" descr="Google Shape;533;p65"/>
          <p:cNvPicPr>
            <a:picLocks noChangeAspect="1"/>
          </p:cNvPicPr>
          <p:nvPr/>
        </p:nvPicPr>
        <p:blipFill>
          <a:blip r:embed="rId2">
            <a:extLst/>
          </a:blip>
          <a:srcRect l="0" t="298" r="0" b="297"/>
          <a:stretch>
            <a:fillRect/>
          </a:stretch>
        </p:blipFill>
        <p:spPr>
          <a:xfrm>
            <a:off x="447749" y="1044938"/>
            <a:ext cx="4523811" cy="3820979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Google Shape;534;p65"/>
          <p:cNvSpPr txBox="1"/>
          <p:nvPr/>
        </p:nvSpPr>
        <p:spPr>
          <a:xfrm>
            <a:off x="5061249" y="1126838"/>
            <a:ext cx="3730501" cy="690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Bewegt den Spieler in Pfeilrichtung um einen Schritt nach vorne</a:t>
            </a:r>
          </a:p>
        </p:txBody>
      </p:sp>
      <p:sp>
        <p:nvSpPr>
          <p:cNvPr id="438" name="Google Shape;535;p65"/>
          <p:cNvSpPr txBox="1"/>
          <p:nvPr/>
        </p:nvSpPr>
        <p:spPr>
          <a:xfrm>
            <a:off x="5061249" y="3702725"/>
            <a:ext cx="3308101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goal_reached()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prüft ob das Ziel erreicht wurde und gibt </a:t>
            </a:r>
            <a:r>
              <a:rPr b="1"/>
              <a:t>True</a:t>
            </a:r>
            <a:r>
              <a:t> oder </a:t>
            </a:r>
            <a:r>
              <a:rPr b="1"/>
              <a:t>False</a:t>
            </a:r>
            <a:r>
              <a:t> zurück</a:t>
            </a:r>
          </a:p>
        </p:txBody>
      </p:sp>
      <p:sp>
        <p:nvSpPr>
          <p:cNvPr id="439" name="Google Shape;536;p65"/>
          <p:cNvSpPr txBox="1"/>
          <p:nvPr/>
        </p:nvSpPr>
        <p:spPr>
          <a:xfrm>
            <a:off x="5061249" y="2919324"/>
            <a:ext cx="3308101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pick_up_coin()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Sammelt Münze wenn sich der Spieler auf ihr befindet und gibt die ID der Münze zurück</a:t>
            </a:r>
          </a:p>
        </p:txBody>
      </p:sp>
      <p:sp>
        <p:nvSpPr>
          <p:cNvPr id="440" name="Google Shape;537;p65"/>
          <p:cNvSpPr txBox="1"/>
          <p:nvPr/>
        </p:nvSpPr>
        <p:spPr>
          <a:xfrm>
            <a:off x="5061249" y="2343824"/>
            <a:ext cx="3000002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rotate_left()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Dreht den Spieler um 90 Grad nach links</a:t>
            </a:r>
          </a:p>
        </p:txBody>
      </p:sp>
      <p:sp>
        <p:nvSpPr>
          <p:cNvPr id="441" name="Google Shape;538;p65"/>
          <p:cNvSpPr txBox="1"/>
          <p:nvPr/>
        </p:nvSpPr>
        <p:spPr>
          <a:xfrm>
            <a:off x="5061249" y="1812825"/>
            <a:ext cx="3000002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rotate_right()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Dreht den Spieler um 90 Grad nach rechts</a:t>
            </a:r>
          </a:p>
        </p:txBody>
      </p:sp>
      <p:sp>
        <p:nvSpPr>
          <p:cNvPr id="442" name="Google Shape;539;p65"/>
          <p:cNvSpPr txBox="1"/>
          <p:nvPr/>
        </p:nvSpPr>
        <p:spPr>
          <a:xfrm>
            <a:off x="5061249" y="230150"/>
            <a:ext cx="3996301" cy="580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100">
                <a:solidFill>
                  <a:schemeClr val="accent2">
                    <a:lumOff val="21764"/>
                  </a:schemeClr>
                </a:solidFill>
              </a:defRPr>
            </a:pPr>
            <a:r>
              <a:t>Listenoperationen:</a:t>
            </a:r>
            <a:r>
              <a: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list[x] , len(list) , list.sort(), </a:t>
            </a:r>
            <a:r>
              <a: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list.append(a)</a:t>
            </a:r>
          </a:p>
        </p:txBody>
      </p:sp>
      <p:sp>
        <p:nvSpPr>
          <p:cNvPr id="443" name="Google Shape;540;p65"/>
          <p:cNvSpPr txBox="1"/>
          <p:nvPr>
            <p:ph type="title"/>
          </p:nvPr>
        </p:nvSpPr>
        <p:spPr>
          <a:xfrm>
            <a:off x="368375" y="79374"/>
            <a:ext cx="1690199" cy="572702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6.4 </a:t>
            </a:r>
          </a:p>
        </p:txBody>
      </p:sp>
      <p:sp>
        <p:nvSpPr>
          <p:cNvPr id="444" name="Google Shape;541;p65"/>
          <p:cNvSpPr txBox="1"/>
          <p:nvPr/>
        </p:nvSpPr>
        <p:spPr>
          <a:xfrm>
            <a:off x="368375" y="519775"/>
            <a:ext cx="4427400" cy="102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100"/>
            </a:pPr>
            <a:r>
              <a:t>Speichere die kleinste Münze in der Variable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smallestCoin</a:t>
            </a:r>
            <a:r>
              <a:t>, bevor du das Ziel erreichst!</a:t>
            </a:r>
          </a:p>
          <a:p>
            <a:pPr>
              <a:lnSpc>
                <a:spcPct val="150000"/>
              </a:lnSpc>
            </a:pPr>
            <a:endParaRPr sz="11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546;p6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  <a:r>
              <a:t>Level 6.4 - </a:t>
            </a:r>
            <a:r>
              <a:rPr b="1"/>
              <a:t>Lösung</a:t>
            </a:r>
            <a:r>
              <a:t> </a:t>
            </a:r>
          </a:p>
        </p:txBody>
      </p:sp>
      <p:sp>
        <p:nvSpPr>
          <p:cNvPr id="447" name="Google Shape;547;p66"/>
          <p:cNvSpPr txBox="1"/>
          <p:nvPr/>
        </p:nvSpPr>
        <p:spPr>
          <a:xfrm>
            <a:off x="5160224" y="1044949"/>
            <a:ext cx="3935702" cy="278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while not goal_reached():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rotate_left()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move()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coins.append(pick_up_coin())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coins.sort()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if len(coins) == 8: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	smallestCoin = coins[0]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rotate_right()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move()</a:t>
            </a:r>
            <a:br/>
            <a:endParaRPr>
              <a:solidFill>
                <a:schemeClr val="accent2">
                  <a:lumOff val="21764"/>
                </a:schemeClr>
              </a:solidFill>
            </a:endParaRPr>
          </a:p>
        </p:txBody>
      </p:sp>
      <p:pic>
        <p:nvPicPr>
          <p:cNvPr id="448" name="Google Shape;548;p66" descr="Google Shape;548;p66"/>
          <p:cNvPicPr>
            <a:picLocks noChangeAspect="1"/>
          </p:cNvPicPr>
          <p:nvPr/>
        </p:nvPicPr>
        <p:blipFill>
          <a:blip r:embed="rId2">
            <a:extLst/>
          </a:blip>
          <a:srcRect l="0" t="298" r="0" b="297"/>
          <a:stretch>
            <a:fillRect/>
          </a:stretch>
        </p:blipFill>
        <p:spPr>
          <a:xfrm>
            <a:off x="447749" y="1044938"/>
            <a:ext cx="4523811" cy="38209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553;p6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Koordinaten</a:t>
            </a:r>
          </a:p>
        </p:txBody>
      </p:sp>
      <p:sp>
        <p:nvSpPr>
          <p:cNvPr id="451" name="Google Shape;554;p67"/>
          <p:cNvSpPr txBox="1"/>
          <p:nvPr/>
        </p:nvSpPr>
        <p:spPr>
          <a:xfrm>
            <a:off x="420275" y="1207500"/>
            <a:ext cx="8412000" cy="1917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endParaRPr sz="1800">
              <a:solidFill>
                <a:schemeClr val="accent2">
                  <a:lumOff val="21764"/>
                </a:schemeClr>
              </a:solidFill>
            </a:endParaRPr>
          </a:p>
          <a:p>
            <a:pPr/>
            <a:endParaRPr sz="1800">
              <a:solidFill>
                <a:schemeClr val="accent2">
                  <a:lumOff val="21764"/>
                </a:schemeClr>
              </a:solidFill>
            </a:endParaRPr>
          </a:p>
          <a:p>
            <a:pPr/>
            <a:endParaRPr sz="1800">
              <a:solidFill>
                <a:schemeClr val="accent2">
                  <a:lumOff val="21764"/>
                </a:schemeClr>
              </a:solidFill>
            </a:endParaRPr>
          </a:p>
          <a:p>
            <a:pPr/>
            <a:endParaRPr sz="1800">
              <a:solidFill>
                <a:schemeClr val="accent2">
                  <a:lumOff val="21764"/>
                </a:schemeClr>
              </a:solidFill>
            </a:endParaRP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Neuer Befehl: </a:t>
            </a:r>
            <a:r>
              <a:rPr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get_position()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defRPr sz="1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Gibt die aktuelle Position des Spielers </a:t>
            </a:r>
          </a:p>
          <a:p>
            <a:pPr>
              <a:lnSpc>
                <a:spcPct val="150000"/>
              </a:lnSpc>
              <a:defRPr sz="1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in der Form [x, y] zurück</a:t>
            </a:r>
          </a:p>
        </p:txBody>
      </p:sp>
      <p:pic>
        <p:nvPicPr>
          <p:cNvPr id="452" name="Google Shape;555;p67" descr="Google Shape;555;p67"/>
          <p:cNvPicPr>
            <a:picLocks noChangeAspect="1"/>
          </p:cNvPicPr>
          <p:nvPr/>
        </p:nvPicPr>
        <p:blipFill>
          <a:blip r:embed="rId2">
            <a:extLst/>
          </a:blip>
          <a:srcRect l="6169" t="10536" r="4417" b="6694"/>
          <a:stretch>
            <a:fillRect/>
          </a:stretch>
        </p:blipFill>
        <p:spPr>
          <a:xfrm>
            <a:off x="4332525" y="1155350"/>
            <a:ext cx="4613900" cy="3633624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Google Shape;556;p67"/>
          <p:cNvSpPr/>
          <p:nvPr/>
        </p:nvSpPr>
        <p:spPr>
          <a:xfrm>
            <a:off x="4037374" y="771100"/>
            <a:ext cx="1" cy="10230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54" name="Google Shape;557;p67"/>
          <p:cNvSpPr/>
          <p:nvPr/>
        </p:nvSpPr>
        <p:spPr>
          <a:xfrm flipV="1">
            <a:off x="4037374" y="771088"/>
            <a:ext cx="1057801" cy="63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55" name="Google Shape;558;p67"/>
          <p:cNvSpPr txBox="1"/>
          <p:nvPr/>
        </p:nvSpPr>
        <p:spPr>
          <a:xfrm>
            <a:off x="4180125" y="378349"/>
            <a:ext cx="458701" cy="44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456" name="Google Shape;559;p67"/>
          <p:cNvSpPr txBox="1"/>
          <p:nvPr/>
        </p:nvSpPr>
        <p:spPr>
          <a:xfrm>
            <a:off x="3742225" y="826500"/>
            <a:ext cx="458701" cy="44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r>
              <a:t>y</a:t>
            </a:r>
          </a:p>
        </p:txBody>
      </p:sp>
      <p:sp>
        <p:nvSpPr>
          <p:cNvPr id="457" name="Google Shape;560;p67"/>
          <p:cNvSpPr txBox="1"/>
          <p:nvPr/>
        </p:nvSpPr>
        <p:spPr>
          <a:xfrm>
            <a:off x="4332475" y="794450"/>
            <a:ext cx="4811401" cy="44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r>
              <a:t>0   1    2   3   4   5   6   7   8   9  10  11 12 13</a:t>
            </a:r>
          </a:p>
        </p:txBody>
      </p:sp>
      <p:sp>
        <p:nvSpPr>
          <p:cNvPr id="458" name="Google Shape;561;p67"/>
          <p:cNvSpPr txBox="1"/>
          <p:nvPr/>
        </p:nvSpPr>
        <p:spPr>
          <a:xfrm>
            <a:off x="4037374" y="1155350"/>
            <a:ext cx="348301" cy="44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59" name="Google Shape;562;p67"/>
          <p:cNvSpPr txBox="1"/>
          <p:nvPr/>
        </p:nvSpPr>
        <p:spPr>
          <a:xfrm>
            <a:off x="4037374" y="1475324"/>
            <a:ext cx="348301" cy="44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60" name="Google Shape;563;p67"/>
          <p:cNvSpPr txBox="1"/>
          <p:nvPr/>
        </p:nvSpPr>
        <p:spPr>
          <a:xfrm>
            <a:off x="4037374" y="1794099"/>
            <a:ext cx="348301" cy="44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61" name="Google Shape;564;p67"/>
          <p:cNvSpPr txBox="1"/>
          <p:nvPr/>
        </p:nvSpPr>
        <p:spPr>
          <a:xfrm>
            <a:off x="4037374" y="2124149"/>
            <a:ext cx="348301" cy="44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62" name="Google Shape;565;p67"/>
          <p:cNvSpPr txBox="1"/>
          <p:nvPr/>
        </p:nvSpPr>
        <p:spPr>
          <a:xfrm>
            <a:off x="4037374" y="2432849"/>
            <a:ext cx="348301" cy="44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63" name="Google Shape;566;p67"/>
          <p:cNvSpPr txBox="1"/>
          <p:nvPr/>
        </p:nvSpPr>
        <p:spPr>
          <a:xfrm>
            <a:off x="4037374" y="2772974"/>
            <a:ext cx="348301" cy="44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464" name="Google Shape;567;p67"/>
          <p:cNvSpPr txBox="1"/>
          <p:nvPr/>
        </p:nvSpPr>
        <p:spPr>
          <a:xfrm>
            <a:off x="4037374" y="3071599"/>
            <a:ext cx="348301" cy="44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465" name="Google Shape;568;p67"/>
          <p:cNvSpPr txBox="1"/>
          <p:nvPr/>
        </p:nvSpPr>
        <p:spPr>
          <a:xfrm>
            <a:off x="4037374" y="3421800"/>
            <a:ext cx="348301" cy="44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466" name="Google Shape;569;p67"/>
          <p:cNvSpPr txBox="1"/>
          <p:nvPr/>
        </p:nvSpPr>
        <p:spPr>
          <a:xfrm>
            <a:off x="4037374" y="3751850"/>
            <a:ext cx="348301" cy="44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467" name="Google Shape;570;p67"/>
          <p:cNvSpPr txBox="1"/>
          <p:nvPr/>
        </p:nvSpPr>
        <p:spPr>
          <a:xfrm>
            <a:off x="4037374" y="4070625"/>
            <a:ext cx="348301" cy="44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468" name="Google Shape;571;p67"/>
          <p:cNvSpPr txBox="1"/>
          <p:nvPr/>
        </p:nvSpPr>
        <p:spPr>
          <a:xfrm>
            <a:off x="3894875" y="4349100"/>
            <a:ext cx="633301" cy="44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r>
              <a:t>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576;p68" descr="Google Shape;576;p68"/>
          <p:cNvPicPr>
            <a:picLocks noChangeAspect="1"/>
          </p:cNvPicPr>
          <p:nvPr/>
        </p:nvPicPr>
        <p:blipFill>
          <a:blip r:embed="rId2">
            <a:extLst/>
          </a:blip>
          <a:srcRect l="0" t="99" r="0" b="98"/>
          <a:stretch>
            <a:fillRect/>
          </a:stretch>
        </p:blipFill>
        <p:spPr>
          <a:xfrm>
            <a:off x="447749" y="1044937"/>
            <a:ext cx="4523811" cy="3820981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Google Shape;577;p68"/>
          <p:cNvSpPr txBox="1"/>
          <p:nvPr/>
        </p:nvSpPr>
        <p:spPr>
          <a:xfrm>
            <a:off x="4971550" y="756799"/>
            <a:ext cx="3909901" cy="7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Notwendige Befehle:</a:t>
            </a:r>
          </a:p>
        </p:txBody>
      </p:sp>
      <p:sp>
        <p:nvSpPr>
          <p:cNvPr id="472" name="Google Shape;578;p68"/>
          <p:cNvSpPr txBox="1"/>
          <p:nvPr/>
        </p:nvSpPr>
        <p:spPr>
          <a:xfrm>
            <a:off x="5061249" y="1126838"/>
            <a:ext cx="3730501" cy="297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50000"/>
              </a:lnSpc>
              <a:defRPr b="1" sz="8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move()</a:t>
            </a:r>
          </a:p>
        </p:txBody>
      </p:sp>
      <p:sp>
        <p:nvSpPr>
          <p:cNvPr id="473" name="Google Shape;579;p68"/>
          <p:cNvSpPr txBox="1"/>
          <p:nvPr/>
        </p:nvSpPr>
        <p:spPr>
          <a:xfrm>
            <a:off x="5061249" y="4237199"/>
            <a:ext cx="3308101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goal_reached()</a:t>
            </a:r>
          </a:p>
          <a:p>
            <a:pPr>
              <a:lnSpc>
                <a:spcPct val="150000"/>
              </a:lnSpc>
              <a:defRPr sz="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prüft ob das Ziel erreicht wurde und gibt </a:t>
            </a:r>
            <a:r>
              <a:rPr b="1"/>
              <a:t>True</a:t>
            </a:r>
            <a:r>
              <a:t> oder </a:t>
            </a:r>
            <a:r>
              <a:rPr b="1"/>
              <a:t>False</a:t>
            </a:r>
            <a:r>
              <a:t> zurück</a:t>
            </a:r>
          </a:p>
        </p:txBody>
      </p:sp>
      <p:sp>
        <p:nvSpPr>
          <p:cNvPr id="474" name="Google Shape;580;p68"/>
          <p:cNvSpPr txBox="1"/>
          <p:nvPr/>
        </p:nvSpPr>
        <p:spPr>
          <a:xfrm>
            <a:off x="5061249" y="2233187"/>
            <a:ext cx="3481201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is_on_coin()</a:t>
            </a:r>
          </a:p>
          <a:p>
            <a:pPr>
              <a:lnSpc>
                <a:spcPct val="150000"/>
              </a:lnSpc>
              <a:defRPr sz="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Prüft ob der Spieler sich auf einer Münze befindet und gibt </a:t>
            </a:r>
            <a:r>
              <a:rPr b="1"/>
              <a:t>True</a:t>
            </a:r>
            <a:r>
              <a:t> oder </a:t>
            </a:r>
            <a:r>
              <a:rPr b="1"/>
              <a:t>False</a:t>
            </a:r>
            <a:r>
              <a:t> zurück</a:t>
            </a:r>
          </a:p>
        </p:txBody>
      </p:sp>
      <p:sp>
        <p:nvSpPr>
          <p:cNvPr id="475" name="Google Shape;581;p68"/>
          <p:cNvSpPr txBox="1"/>
          <p:nvPr/>
        </p:nvSpPr>
        <p:spPr>
          <a:xfrm>
            <a:off x="5061249" y="2910300"/>
            <a:ext cx="3308101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pick_up_coin()</a:t>
            </a:r>
          </a:p>
          <a:p>
            <a:pPr>
              <a:lnSpc>
                <a:spcPct val="150000"/>
              </a:lnSpc>
              <a:defRPr sz="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Sammelt Münze wenn sich der Spieler auf ihr befindet und gibt die ID der Münze zurück</a:t>
            </a:r>
          </a:p>
        </p:txBody>
      </p:sp>
      <p:sp>
        <p:nvSpPr>
          <p:cNvPr id="476" name="Google Shape;582;p68"/>
          <p:cNvSpPr txBox="1"/>
          <p:nvPr/>
        </p:nvSpPr>
        <p:spPr>
          <a:xfrm>
            <a:off x="5061249" y="3544813"/>
            <a:ext cx="4163102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can_move_forward()</a:t>
            </a:r>
          </a:p>
          <a:p>
            <a:pPr>
              <a:lnSpc>
                <a:spcPct val="150000"/>
              </a:lnSpc>
              <a:defRPr sz="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Prüft ob der Spieler sich in Pfeilrichtung bewegen kann und gibt </a:t>
            </a:r>
            <a:r>
              <a:rPr b="1"/>
              <a:t>True</a:t>
            </a:r>
            <a:r>
              <a:t> oder </a:t>
            </a:r>
            <a:r>
              <a:rPr b="1"/>
              <a:t>False</a:t>
            </a:r>
            <a:r>
              <a:t> zurück</a:t>
            </a:r>
          </a:p>
        </p:txBody>
      </p:sp>
      <p:sp>
        <p:nvSpPr>
          <p:cNvPr id="477" name="Google Shape;583;p68"/>
          <p:cNvSpPr txBox="1"/>
          <p:nvPr/>
        </p:nvSpPr>
        <p:spPr>
          <a:xfrm>
            <a:off x="5061249" y="1365699"/>
            <a:ext cx="3000002" cy="297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50000"/>
              </a:lnSpc>
              <a:defRPr b="1" sz="8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rotate_left()</a:t>
            </a:r>
          </a:p>
        </p:txBody>
      </p:sp>
      <p:sp>
        <p:nvSpPr>
          <p:cNvPr id="478" name="Google Shape;584;p68"/>
          <p:cNvSpPr txBox="1"/>
          <p:nvPr/>
        </p:nvSpPr>
        <p:spPr>
          <a:xfrm>
            <a:off x="5061249" y="1625450"/>
            <a:ext cx="3481201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get_position()</a:t>
            </a:r>
          </a:p>
          <a:p>
            <a:pPr>
              <a:lnSpc>
                <a:spcPct val="150000"/>
              </a:lnSpc>
              <a:defRPr sz="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Gibt die aktuelle Position des Spielers in der Form [x, y] zurück</a:t>
            </a:r>
          </a:p>
        </p:txBody>
      </p:sp>
      <p:sp>
        <p:nvSpPr>
          <p:cNvPr id="479" name="Google Shape;585;p68"/>
          <p:cNvSpPr txBox="1"/>
          <p:nvPr/>
        </p:nvSpPr>
        <p:spPr>
          <a:xfrm>
            <a:off x="5899449" y="230150"/>
            <a:ext cx="3996301" cy="580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100">
                <a:solidFill>
                  <a:schemeClr val="accent2">
                    <a:lumOff val="21764"/>
                  </a:schemeClr>
                </a:solidFill>
              </a:defRPr>
            </a:pPr>
            <a:r>
              <a:t>Listenoperationen:</a:t>
            </a:r>
            <a:r>
              <a: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list[x] , len(list) , list.sort(), </a:t>
            </a:r>
            <a:r>
              <a: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list.append(a)</a:t>
            </a:r>
          </a:p>
        </p:txBody>
      </p:sp>
      <p:sp>
        <p:nvSpPr>
          <p:cNvPr id="480" name="Google Shape;586;p68"/>
          <p:cNvSpPr txBox="1"/>
          <p:nvPr>
            <p:ph type="title"/>
          </p:nvPr>
        </p:nvSpPr>
        <p:spPr>
          <a:xfrm>
            <a:off x="368375" y="79374"/>
            <a:ext cx="1690199" cy="572702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6.5 </a:t>
            </a:r>
          </a:p>
        </p:txBody>
      </p:sp>
      <p:sp>
        <p:nvSpPr>
          <p:cNvPr id="481" name="Google Shape;587;p68"/>
          <p:cNvSpPr txBox="1"/>
          <p:nvPr/>
        </p:nvSpPr>
        <p:spPr>
          <a:xfrm>
            <a:off x="368375" y="519775"/>
            <a:ext cx="4948200" cy="1254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100"/>
            </a:pPr>
            <a:r>
              <a:t>Füge die Summe der Koordinaten jeder der Münzen zur Liste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coord_sums</a:t>
            </a:r>
            <a:r>
              <a:t> hinzu und sortiere sie aufsteigend, bevor du das Ziel erreichst!</a:t>
            </a:r>
          </a:p>
          <a:p>
            <a:pPr>
              <a:lnSpc>
                <a:spcPct val="150000"/>
              </a:lnSpc>
            </a:pPr>
            <a:endParaRPr sz="1100"/>
          </a:p>
          <a:p>
            <a:pPr>
              <a:lnSpc>
                <a:spcPct val="150000"/>
              </a:lnSpc>
            </a:pPr>
            <a:endParaRPr sz="11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592;p6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  <a:r>
              <a:t>Level 6.5 - </a:t>
            </a:r>
            <a:r>
              <a:rPr b="1"/>
              <a:t>Lösung</a:t>
            </a:r>
            <a:r>
              <a:t> </a:t>
            </a:r>
          </a:p>
        </p:txBody>
      </p:sp>
      <p:sp>
        <p:nvSpPr>
          <p:cNvPr id="484" name="Google Shape;593;p69"/>
          <p:cNvSpPr txBox="1"/>
          <p:nvPr/>
        </p:nvSpPr>
        <p:spPr>
          <a:xfrm>
            <a:off x="5160224" y="1044949"/>
            <a:ext cx="3983701" cy="3878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while not goal_reached():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if not can_move_forward():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	rotate_left()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else: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	move()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	if is_on_coin():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		coords = get_position()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		sum = coords[0] + coords[1]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		coord_sums.append(sum)</a:t>
            </a:r>
          </a:p>
          <a:p>
            <a:pPr>
              <a:lnSpc>
                <a:spcPct val="115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		coord_sums.sort()</a:t>
            </a:r>
          </a:p>
          <a:p>
            <a:pPr>
              <a:lnSpc>
                <a:spcPct val="115000"/>
              </a:lnSpc>
              <a:defRPr sz="13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br>
              <a:rPr b="1"/>
            </a:br>
          </a:p>
        </p:txBody>
      </p:sp>
      <p:pic>
        <p:nvPicPr>
          <p:cNvPr id="485" name="Google Shape;594;p69" descr="Google Shape;594;p69"/>
          <p:cNvPicPr>
            <a:picLocks noChangeAspect="1"/>
          </p:cNvPicPr>
          <p:nvPr/>
        </p:nvPicPr>
        <p:blipFill>
          <a:blip r:embed="rId2">
            <a:extLst/>
          </a:blip>
          <a:srcRect l="0" t="99" r="0" b="98"/>
          <a:stretch>
            <a:fillRect/>
          </a:stretch>
        </p:blipFill>
        <p:spPr>
          <a:xfrm>
            <a:off x="447749" y="1044937"/>
            <a:ext cx="4523811" cy="3820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599;p70"/>
          <p:cNvSpPr txBox="1"/>
          <p:nvPr/>
        </p:nvSpPr>
        <p:spPr>
          <a:xfrm>
            <a:off x="4971550" y="680599"/>
            <a:ext cx="3909901" cy="7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Notwendige Befehle:</a:t>
            </a:r>
          </a:p>
        </p:txBody>
      </p:sp>
      <p:sp>
        <p:nvSpPr>
          <p:cNvPr id="488" name="Google Shape;600;p70"/>
          <p:cNvSpPr txBox="1"/>
          <p:nvPr/>
        </p:nvSpPr>
        <p:spPr>
          <a:xfrm>
            <a:off x="5061249" y="1106724"/>
            <a:ext cx="3730501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Bewegt den Spieler in Pfeilrichtung um einen Schritt nach vorne</a:t>
            </a:r>
          </a:p>
        </p:txBody>
      </p:sp>
      <p:sp>
        <p:nvSpPr>
          <p:cNvPr id="489" name="Google Shape;601;p70"/>
          <p:cNvSpPr txBox="1"/>
          <p:nvPr/>
        </p:nvSpPr>
        <p:spPr>
          <a:xfrm>
            <a:off x="5061249" y="1769424"/>
            <a:ext cx="3730501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is_onCoin()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Prüft ob der Spieler auf einer Münze steht und gibt True oder False zurück</a:t>
            </a:r>
          </a:p>
        </p:txBody>
      </p:sp>
      <p:sp>
        <p:nvSpPr>
          <p:cNvPr id="490" name="Google Shape;602;p70"/>
          <p:cNvSpPr txBox="1"/>
          <p:nvPr/>
        </p:nvSpPr>
        <p:spPr>
          <a:xfrm>
            <a:off x="5061249" y="2461324"/>
            <a:ext cx="3730501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collect_coin()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Sammelt die Münze auf</a:t>
            </a:r>
          </a:p>
        </p:txBody>
      </p:sp>
      <p:sp>
        <p:nvSpPr>
          <p:cNvPr id="491" name="Google Shape;603;p70"/>
          <p:cNvSpPr txBox="1"/>
          <p:nvPr/>
        </p:nvSpPr>
        <p:spPr>
          <a:xfrm>
            <a:off x="5061249" y="3703499"/>
            <a:ext cx="3000002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rotate_left()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Dreht den Spieler um 90 Grad nach links</a:t>
            </a:r>
          </a:p>
        </p:txBody>
      </p:sp>
      <p:sp>
        <p:nvSpPr>
          <p:cNvPr id="492" name="Google Shape;604;p70"/>
          <p:cNvSpPr txBox="1"/>
          <p:nvPr/>
        </p:nvSpPr>
        <p:spPr>
          <a:xfrm>
            <a:off x="5061249" y="2964588"/>
            <a:ext cx="4163102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can_move_forward()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Prüft ob der Spieler sich in Pfeilrichtung bewegen kann und gibt </a:t>
            </a:r>
            <a:r>
              <a:rPr b="1"/>
              <a:t>True</a:t>
            </a:r>
            <a:r>
              <a:t> oder </a:t>
            </a:r>
            <a:r>
              <a:rPr b="1"/>
              <a:t>False</a:t>
            </a:r>
            <a:r>
              <a:t> zurück</a:t>
            </a:r>
          </a:p>
        </p:txBody>
      </p:sp>
      <p:sp>
        <p:nvSpPr>
          <p:cNvPr id="493" name="Google Shape;605;p70"/>
          <p:cNvSpPr txBox="1"/>
          <p:nvPr/>
        </p:nvSpPr>
        <p:spPr>
          <a:xfrm>
            <a:off x="5061249" y="4235975"/>
            <a:ext cx="3000002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rotate_right()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Dreht den Spieler um 90 Grad nach rechts</a:t>
            </a:r>
          </a:p>
        </p:txBody>
      </p:sp>
      <p:sp>
        <p:nvSpPr>
          <p:cNvPr id="494" name="Google Shape;606;p70"/>
          <p:cNvSpPr txBox="1"/>
          <p:nvPr>
            <p:ph type="title"/>
          </p:nvPr>
        </p:nvSpPr>
        <p:spPr>
          <a:xfrm>
            <a:off x="292175" y="79374"/>
            <a:ext cx="2427000" cy="572702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Bonus-Level </a:t>
            </a:r>
          </a:p>
        </p:txBody>
      </p:sp>
      <p:sp>
        <p:nvSpPr>
          <p:cNvPr id="495" name="Google Shape;607;p70"/>
          <p:cNvSpPr txBox="1"/>
          <p:nvPr/>
        </p:nvSpPr>
        <p:spPr>
          <a:xfrm>
            <a:off x="292175" y="572700"/>
            <a:ext cx="4427400" cy="330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50000"/>
              </a:lnSpc>
              <a:defRPr sz="1100"/>
            </a:lvl1pPr>
          </a:lstStyle>
          <a:p>
            <a:pPr/>
            <a:r>
              <a:t>Sammle auf deinem Weg zum Ziel so viele Münzen, wie möglich!</a:t>
            </a:r>
          </a:p>
        </p:txBody>
      </p:sp>
      <p:pic>
        <p:nvPicPr>
          <p:cNvPr id="496" name="Google Shape;608;p70" descr="Google Shape;608;p7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71" y="1043944"/>
            <a:ext cx="4470901" cy="3777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05;p18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Kontrollbefehle </a:t>
            </a:r>
          </a:p>
        </p:txBody>
      </p:sp>
      <p:sp>
        <p:nvSpPr>
          <p:cNvPr id="146" name="Google Shape;106;p18"/>
          <p:cNvSpPr txBox="1"/>
          <p:nvPr/>
        </p:nvSpPr>
        <p:spPr>
          <a:xfrm>
            <a:off x="435025" y="1169425"/>
            <a:ext cx="4656000" cy="297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Bewegt den Spieler in Pfeilrichtung um einen Schritt nach vorne</a:t>
            </a:r>
          </a:p>
          <a:p>
            <a:pPr>
              <a:lnSpc>
                <a:spcPct val="150000"/>
              </a:lnSpc>
            </a:pP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rotate_left()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Dreht den Spieler um 90 Grad nach links</a:t>
            </a:r>
          </a:p>
          <a:p>
            <a:pPr>
              <a:lnSpc>
                <a:spcPct val="150000"/>
              </a:lnSpc>
            </a:pP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rotate_right()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Dreht den Spieler um 90 Grad nach rechts</a:t>
            </a:r>
          </a:p>
          <a:p>
            <a:pPr>
              <a:lnSpc>
                <a:spcPct val="150000"/>
              </a:lnSpc>
            </a:pP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goal_reached()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prüft ob das Ziel erreicht wurde und gibt </a:t>
            </a:r>
            <a:r>
              <a:rPr b="1"/>
              <a:t>True</a:t>
            </a:r>
            <a:r>
              <a:t> oder </a:t>
            </a:r>
            <a:r>
              <a:rPr b="1"/>
              <a:t>False</a:t>
            </a:r>
            <a:r>
              <a:t> zurück</a:t>
            </a:r>
          </a:p>
          <a:p>
            <a:pPr>
              <a:lnSpc>
                <a:spcPct val="150000"/>
              </a:lnSpc>
            </a:pP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can_move_forward()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Prüft ob der Spieler sich in Pfeilrichtung bewegen kann und gibt </a:t>
            </a:r>
            <a:r>
              <a:rPr b="1"/>
              <a:t>True</a:t>
            </a:r>
            <a:r>
              <a:t> oder </a:t>
            </a:r>
            <a:r>
              <a:rPr b="1"/>
              <a:t>False</a:t>
            </a:r>
            <a:r>
              <a:t> zurück</a:t>
            </a:r>
          </a:p>
        </p:txBody>
      </p:sp>
      <p:sp>
        <p:nvSpPr>
          <p:cNvPr id="147" name="Google Shape;107;p18"/>
          <p:cNvSpPr txBox="1"/>
          <p:nvPr/>
        </p:nvSpPr>
        <p:spPr>
          <a:xfrm>
            <a:off x="5091024" y="1169425"/>
            <a:ext cx="3826502" cy="2786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is_on_coin()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Prüft ob der Spieler sich auf einer Münze befindet und gibt </a:t>
            </a:r>
            <a:r>
              <a:rPr b="1"/>
              <a:t>True</a:t>
            </a:r>
            <a:r>
              <a:t> oder </a:t>
            </a:r>
            <a:r>
              <a:rPr b="1"/>
              <a:t>False</a:t>
            </a:r>
            <a:r>
              <a:t> zurück</a:t>
            </a:r>
          </a:p>
          <a:p>
            <a:pPr>
              <a:lnSpc>
                <a:spcPct val="150000"/>
              </a:lnSpc>
            </a:pP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collect_coin()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Sammelt Münze wenn sich der Spieler auf ihr befindet</a:t>
            </a:r>
          </a:p>
          <a:p>
            <a:pPr>
              <a:lnSpc>
                <a:spcPct val="150000"/>
              </a:lnSpc>
            </a:pP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pick_up_coin()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Sammelt Münze wenn sich der Spieler auf ihr befindet und gibt die ID der Münze zurück</a:t>
            </a:r>
          </a:p>
          <a:p>
            <a:pPr>
              <a:lnSpc>
                <a:spcPct val="150000"/>
              </a:lnSpc>
            </a:pP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get_position()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Gibt die aktuelle Position des Spielers in der Form [x, y] zurück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613;p71"/>
          <p:cNvSpPr txBox="1"/>
          <p:nvPr>
            <p:ph type="title"/>
          </p:nvPr>
        </p:nvSpPr>
        <p:spPr>
          <a:xfrm>
            <a:off x="311699" y="183349"/>
            <a:ext cx="8520602" cy="572702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Bonus-Level</a:t>
            </a:r>
          </a:p>
        </p:txBody>
      </p:sp>
      <p:sp>
        <p:nvSpPr>
          <p:cNvPr id="499" name="Google Shape;614;p71"/>
          <p:cNvSpPr txBox="1"/>
          <p:nvPr/>
        </p:nvSpPr>
        <p:spPr>
          <a:xfrm>
            <a:off x="4971550" y="680599"/>
            <a:ext cx="3909901" cy="455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Lösung</a:t>
            </a:r>
          </a:p>
        </p:txBody>
      </p:sp>
      <p:sp>
        <p:nvSpPr>
          <p:cNvPr id="500" name="Google Shape;615;p71"/>
          <p:cNvSpPr txBox="1"/>
          <p:nvPr/>
        </p:nvSpPr>
        <p:spPr>
          <a:xfrm>
            <a:off x="4971550" y="1155574"/>
            <a:ext cx="3000001" cy="262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1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while not goal_reached():</a:t>
            </a:r>
          </a:p>
          <a:p>
            <a:pPr>
              <a:lnSpc>
                <a:spcPct val="150000"/>
              </a:lnSpc>
            </a:pP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defRPr b="1" sz="1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collect_coin()</a:t>
            </a:r>
          </a:p>
          <a:p>
            <a:pPr>
              <a:lnSpc>
                <a:spcPct val="150000"/>
              </a:lnSpc>
            </a:pP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defRPr b="1" sz="1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rotate_right()</a:t>
            </a:r>
          </a:p>
          <a:p>
            <a:pPr>
              <a:lnSpc>
                <a:spcPct val="150000"/>
              </a:lnSpc>
            </a:pP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</a:pP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defRPr b="1" sz="1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while not can_move_forward():</a:t>
            </a:r>
          </a:p>
          <a:p>
            <a:pPr>
              <a:lnSpc>
                <a:spcPct val="150000"/>
              </a:lnSpc>
              <a:defRPr b="1" sz="1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rotate_left()</a:t>
            </a:r>
          </a:p>
          <a:p>
            <a:pPr>
              <a:lnSpc>
                <a:spcPct val="150000"/>
              </a:lnSpc>
              <a:defRPr b="1" sz="1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</a:t>
            </a:r>
          </a:p>
          <a:p>
            <a:pPr>
              <a:lnSpc>
                <a:spcPct val="150000"/>
              </a:lnSpc>
              <a:defRPr b="1" sz="1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move()</a:t>
            </a:r>
          </a:p>
        </p:txBody>
      </p:sp>
      <p:pic>
        <p:nvPicPr>
          <p:cNvPr id="501" name="Google Shape;616;p71" descr="Google Shape;616;p7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22" y="961719"/>
            <a:ext cx="4470900" cy="3777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12;p1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1 - Kontrollbefehle </a:t>
            </a:r>
          </a:p>
        </p:txBody>
      </p:sp>
      <p:sp>
        <p:nvSpPr>
          <p:cNvPr id="150" name="Google Shape;113;p19"/>
          <p:cNvSpPr txBox="1"/>
          <p:nvPr/>
        </p:nvSpPr>
        <p:spPr>
          <a:xfrm>
            <a:off x="435025" y="1169425"/>
            <a:ext cx="4656000" cy="284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1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50000"/>
              </a:lnSpc>
              <a:defRPr sz="1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Bewegt den Spieler in Pfeilrichtung um einen Schritt nach vorne</a:t>
            </a:r>
          </a:p>
          <a:p>
            <a:pPr>
              <a:lnSpc>
                <a:spcPct val="150000"/>
              </a:lnSpc>
            </a:pP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</a:pP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defRPr b="1" sz="1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rotate_left()</a:t>
            </a:r>
          </a:p>
          <a:p>
            <a:pPr>
              <a:lnSpc>
                <a:spcPct val="150000"/>
              </a:lnSpc>
              <a:defRPr sz="1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Dreht den Spieler um 90 Grad nach links</a:t>
            </a:r>
          </a:p>
          <a:p>
            <a:pPr>
              <a:lnSpc>
                <a:spcPct val="150000"/>
              </a:lnSpc>
            </a:pP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</a:pP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defRPr b="1" sz="1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rotate_right()</a:t>
            </a:r>
          </a:p>
          <a:p>
            <a:pPr>
              <a:lnSpc>
                <a:spcPct val="150000"/>
              </a:lnSpc>
              <a:defRPr sz="1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Dreht den Spieler um 90 Grad nach rechts</a:t>
            </a:r>
          </a:p>
        </p:txBody>
      </p:sp>
      <p:sp>
        <p:nvSpPr>
          <p:cNvPr id="151" name="Google Shape;114;p19"/>
          <p:cNvSpPr txBox="1"/>
          <p:nvPr/>
        </p:nvSpPr>
        <p:spPr>
          <a:xfrm>
            <a:off x="6959988" y="1387375"/>
            <a:ext cx="426301" cy="44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r>
              <a:t>-&gt;</a:t>
            </a:r>
          </a:p>
        </p:txBody>
      </p:sp>
      <p:sp>
        <p:nvSpPr>
          <p:cNvPr id="152" name="Google Shape;115;p19"/>
          <p:cNvSpPr txBox="1"/>
          <p:nvPr/>
        </p:nvSpPr>
        <p:spPr>
          <a:xfrm>
            <a:off x="6959988" y="2528349"/>
            <a:ext cx="426301" cy="44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r>
              <a:t>-&gt;</a:t>
            </a:r>
          </a:p>
        </p:txBody>
      </p:sp>
      <p:sp>
        <p:nvSpPr>
          <p:cNvPr id="153" name="Google Shape;116;p19"/>
          <p:cNvSpPr txBox="1"/>
          <p:nvPr/>
        </p:nvSpPr>
        <p:spPr>
          <a:xfrm>
            <a:off x="6959988" y="3669324"/>
            <a:ext cx="426301" cy="44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r>
              <a:t>-&gt;</a:t>
            </a:r>
          </a:p>
        </p:txBody>
      </p:sp>
      <p:pic>
        <p:nvPicPr>
          <p:cNvPr id="154" name="Google Shape;117;p19" descr="Google Shape;117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52399" y="1308424"/>
            <a:ext cx="1685575" cy="59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Google Shape;118;p19" descr="Google Shape;118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2725" y="2438599"/>
            <a:ext cx="1685575" cy="59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Google Shape;119;p19" descr="Google Shape;119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2725" y="3579574"/>
            <a:ext cx="1685575" cy="59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Google Shape;120;p19" descr="Google Shape;120;p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43513" y="1321249"/>
            <a:ext cx="1624197" cy="617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Google Shape;121;p19" descr="Google Shape;121;p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43524" y="2431091"/>
            <a:ext cx="1624176" cy="608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Google Shape;122;p19" descr="Google Shape;122;p1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82125" y="3531399"/>
            <a:ext cx="1685576" cy="6466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27;p2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Level 1.1</a:t>
            </a:r>
          </a:p>
        </p:txBody>
      </p:sp>
      <p:pic>
        <p:nvPicPr>
          <p:cNvPr id="162" name="Google Shape;128;p20" descr="Google Shape;128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025" y="1017724"/>
            <a:ext cx="4528800" cy="3573178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Google Shape;129;p20"/>
          <p:cNvSpPr txBox="1"/>
          <p:nvPr/>
        </p:nvSpPr>
        <p:spPr>
          <a:xfrm>
            <a:off x="4971550" y="1061600"/>
            <a:ext cx="3909901" cy="735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Notwendige Befehle:</a:t>
            </a:r>
          </a:p>
        </p:txBody>
      </p:sp>
      <p:sp>
        <p:nvSpPr>
          <p:cNvPr id="164" name="Google Shape;130;p20"/>
          <p:cNvSpPr txBox="1"/>
          <p:nvPr/>
        </p:nvSpPr>
        <p:spPr>
          <a:xfrm>
            <a:off x="5053800" y="1607350"/>
            <a:ext cx="3730500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50000"/>
              </a:lnSpc>
              <a:defRPr sz="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Bewegt den Spieler in Pfeilrichtung um einen Schritt nach vorne</a:t>
            </a:r>
          </a:p>
        </p:txBody>
      </p:sp>
      <p:pic>
        <p:nvPicPr>
          <p:cNvPr id="165" name="Google Shape;131;p20" descr="Google Shape;131;p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9025" y="1017724"/>
            <a:ext cx="4528800" cy="38497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36;p2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  <a:r>
              <a:t>Level 1.1 - </a:t>
            </a:r>
            <a:r>
              <a:rPr b="1"/>
              <a:t>Lösung</a:t>
            </a:r>
          </a:p>
        </p:txBody>
      </p:sp>
      <p:pic>
        <p:nvPicPr>
          <p:cNvPr id="168" name="Google Shape;137;p21" descr="Google Shape;137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025" y="1017724"/>
            <a:ext cx="4528800" cy="3752702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Google Shape;138;p21"/>
          <p:cNvSpPr txBox="1"/>
          <p:nvPr/>
        </p:nvSpPr>
        <p:spPr>
          <a:xfrm>
            <a:off x="5047350" y="1017724"/>
            <a:ext cx="3730500" cy="123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50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  <a:p>
            <a:pPr>
              <a:lnSpc>
                <a:spcPct val="150000"/>
              </a:lnSpc>
              <a:defRPr b="1" sz="1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move()</a:t>
            </a:r>
          </a:p>
        </p:txBody>
      </p:sp>
      <p:pic>
        <p:nvPicPr>
          <p:cNvPr id="170" name="Google Shape;139;p21" descr="Google Shape;139;p2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9025" y="1017724"/>
            <a:ext cx="4528800" cy="38497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